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74" r:id="rId6"/>
    <p:sldId id="260" r:id="rId7"/>
    <p:sldId id="263" r:id="rId8"/>
    <p:sldId id="261" r:id="rId9"/>
    <p:sldId id="262" r:id="rId10"/>
    <p:sldId id="264" r:id="rId11"/>
    <p:sldId id="265" r:id="rId12"/>
    <p:sldId id="283" r:id="rId13"/>
    <p:sldId id="266" r:id="rId14"/>
    <p:sldId id="275" r:id="rId15"/>
    <p:sldId id="284" r:id="rId16"/>
    <p:sldId id="267" r:id="rId17"/>
    <p:sldId id="276" r:id="rId18"/>
    <p:sldId id="268" r:id="rId19"/>
    <p:sldId id="277" r:id="rId20"/>
    <p:sldId id="269" r:id="rId21"/>
    <p:sldId id="278" r:id="rId22"/>
    <p:sldId id="285" r:id="rId23"/>
    <p:sldId id="270" r:id="rId24"/>
    <p:sldId id="279" r:id="rId25"/>
    <p:sldId id="286" r:id="rId26"/>
    <p:sldId id="271" r:id="rId27"/>
    <p:sldId id="280" r:id="rId28"/>
    <p:sldId id="272" r:id="rId29"/>
    <p:sldId id="281" r:id="rId30"/>
    <p:sldId id="273" r:id="rId31"/>
    <p:sldId id="282" r:id="rId32"/>
    <p:sldId id="287" r:id="rId33"/>
    <p:sldId id="288" r:id="rId34"/>
    <p:sldId id="290" r:id="rId3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EB5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037487-D624-4C59-BA99-F18FD4E9DC28}" type="datetimeFigureOut">
              <a:rPr lang="pt-BR" smtClean="0"/>
              <a:pPr/>
              <a:t>15/07/2010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DDAD8-C53C-4146-A8B5-F1B8BBFB79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143125" y="696016"/>
            <a:ext cx="2571750" cy="342918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737"/>
            <a:ext cx="5481638" cy="41117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BA41-D0CA-4F23-BA34-BB163C5ED5A8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BA41-D0CA-4F23-BA34-BB163C5ED5A8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BA41-D0CA-4F23-BA34-BB163C5ED5A8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8013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27250" cy="4699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idx="11"/>
          </p:nvPr>
        </p:nvSpPr>
        <p:spPr>
          <a:xfrm>
            <a:off x="3124200" y="6245225"/>
            <a:ext cx="2889250" cy="4699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SISTEMA DE INDICADORES DE OPERAÇÃO</a:t>
            </a:r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2"/>
          </p:nvPr>
        </p:nvSpPr>
        <p:spPr>
          <a:xfrm>
            <a:off x="6553200" y="6245225"/>
            <a:ext cx="2127250" cy="469900"/>
          </a:xfrm>
        </p:spPr>
        <p:txBody>
          <a:bodyPr/>
          <a:lstStyle>
            <a:lvl1pPr>
              <a:defRPr/>
            </a:lvl1pPr>
          </a:lstStyle>
          <a:p>
            <a:fld id="{C32359ED-8BB3-4908-9F4A-934C0E894A9E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BA41-D0CA-4F23-BA34-BB163C5ED5A8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BA41-D0CA-4F23-BA34-BB163C5ED5A8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BA41-D0CA-4F23-BA34-BB163C5ED5A8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BA41-D0CA-4F23-BA34-BB163C5ED5A8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BA41-D0CA-4F23-BA34-BB163C5ED5A8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BA41-D0CA-4F23-BA34-BB163C5ED5A8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BA41-D0CA-4F23-BA34-BB163C5ED5A8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BA41-D0CA-4F23-BA34-BB163C5ED5A8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SISTEMA DE INDICADORES DE OPERAÇÃO</a:t>
            </a:r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1BA41-D0CA-4F23-BA34-BB163C5ED5A8}" type="slidenum">
              <a:rPr lang="en-GB" smtClean="0"/>
              <a:pPr/>
              <a:t>‹nº›</a:t>
            </a:fld>
            <a:endParaRPr lang="en-GB"/>
          </a:p>
        </p:txBody>
      </p:sp>
      <p:pic>
        <p:nvPicPr>
          <p:cNvPr id="7" name="Picture 2" descr="C:\Documents and Settings\estudiopc.CONTEXTO\Desktop\Transfer\Chila\Slide_CPTM.jpg"/>
          <p:cNvPicPr>
            <a:picLocks noChangeAspect="1" noChangeArrowheads="1"/>
          </p:cNvPicPr>
          <p:nvPr userDrawn="1"/>
        </p:nvPicPr>
        <p:blipFill>
          <a:blip r:embed="rId14"/>
          <a:srcRect t="1343" r="-294" b="1527"/>
          <a:stretch>
            <a:fillRect/>
          </a:stretch>
        </p:blipFill>
        <p:spPr bwMode="auto">
          <a:xfrm>
            <a:off x="0" y="0"/>
            <a:ext cx="91709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m 11" descr="logo.png"/>
          <p:cNvPicPr>
            <a:picLocks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6211888" y="201613"/>
            <a:ext cx="243205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mariof@cptm.sp.gov.br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ítulo 1"/>
          <p:cNvSpPr txBox="1">
            <a:spLocks/>
          </p:cNvSpPr>
          <p:nvPr/>
        </p:nvSpPr>
        <p:spPr bwMode="auto">
          <a:xfrm>
            <a:off x="685800" y="2601917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  <a:defRPr/>
            </a:pPr>
            <a:r>
              <a:rPr kumimoji="0" lang="pt-BR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SISTEMA DE INDICADORES DE MANUTENÇÃO</a:t>
            </a:r>
            <a:endParaRPr kumimoji="0" lang="pt-BR" sz="3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2671794" y="5572140"/>
            <a:ext cx="6400800" cy="89534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36550" marR="0" lvl="0" indent="-336550" algn="r" defTabSz="449263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pt-B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15ª Reunião dos comitês técnicos da </a:t>
            </a:r>
            <a:r>
              <a:rPr kumimoji="0" lang="pt-B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Alamys</a:t>
            </a:r>
            <a:endParaRPr kumimoji="0" lang="pt-BR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36550" marR="0" lvl="0" indent="-336550" algn="r" defTabSz="449263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pt-B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São Paulo - Junho/2010</a:t>
            </a:r>
            <a:endParaRPr kumimoji="0" lang="pt-BR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357158" y="1500174"/>
            <a:ext cx="8501122" cy="4625989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t-BR" dirty="0" smtClean="0"/>
              <a:t>INDICADORES DE SISTEMAS FIXOS</a:t>
            </a:r>
          </a:p>
          <a:p>
            <a:pPr algn="ctr">
              <a:buNone/>
            </a:pPr>
            <a:r>
              <a:rPr lang="pt-BR" sz="2800" dirty="0" smtClean="0"/>
              <a:t>SINALIZAÇÃO</a:t>
            </a:r>
          </a:p>
          <a:p>
            <a:pPr algn="ctr">
              <a:buNone/>
            </a:pPr>
            <a:endParaRPr lang="pt-BR" dirty="0" smtClean="0"/>
          </a:p>
          <a:p>
            <a:pPr>
              <a:buNone/>
            </a:pPr>
            <a:r>
              <a:rPr lang="pt-BR" sz="2800" dirty="0" smtClean="0"/>
              <a:t>	MTBF – Tempo médio entre falhas , calculado pela relação entre o total de horas do período e a quantidade de falhas de sinalização constatadas neste período por quilômetro de via. Excluem-se as falhas em máquinas de chave e nos centros de controle operacional </a:t>
            </a:r>
          </a:p>
          <a:p>
            <a:pPr>
              <a:buNone/>
            </a:pPr>
            <a:endParaRPr lang="pt-BR" sz="4600" dirty="0" smtClean="0"/>
          </a:p>
          <a:p>
            <a:pPr>
              <a:lnSpc>
                <a:spcPts val="1600"/>
              </a:lnSpc>
              <a:buNone/>
            </a:pPr>
            <a:r>
              <a:rPr lang="pt-BR" dirty="0" smtClean="0"/>
              <a:t>				</a:t>
            </a:r>
            <a:r>
              <a:rPr lang="pt-BR" sz="2800" dirty="0" smtClean="0"/>
              <a:t>Total de horas no período</a:t>
            </a:r>
          </a:p>
          <a:p>
            <a:pPr>
              <a:lnSpc>
                <a:spcPts val="1600"/>
              </a:lnSpc>
              <a:buNone/>
            </a:pPr>
            <a:r>
              <a:rPr lang="pt-BR" sz="2800" dirty="0" smtClean="0"/>
              <a:t>	 MTBF  = </a:t>
            </a:r>
          </a:p>
          <a:p>
            <a:pPr>
              <a:lnSpc>
                <a:spcPts val="1600"/>
              </a:lnSpc>
              <a:buNone/>
            </a:pPr>
            <a:r>
              <a:rPr lang="pt-BR" sz="2800" dirty="0" smtClean="0"/>
              <a:t>			(Total de falhas de sinalização no período) / E</a:t>
            </a:r>
          </a:p>
          <a:p>
            <a:pPr>
              <a:lnSpc>
                <a:spcPts val="1600"/>
              </a:lnSpc>
              <a:buNone/>
            </a:pPr>
            <a:r>
              <a:rPr lang="pt-BR" sz="2800" dirty="0" smtClean="0"/>
              <a:t>	</a:t>
            </a:r>
          </a:p>
          <a:p>
            <a:pPr>
              <a:lnSpc>
                <a:spcPts val="1600"/>
              </a:lnSpc>
              <a:buNone/>
            </a:pPr>
            <a:r>
              <a:rPr lang="pt-BR" sz="2800" dirty="0" smtClean="0"/>
              <a:t>	E = extensão total das vias sinalizadas, incluindo pátios e via principal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10</a:t>
            </a:fld>
            <a:endParaRPr lang="en-GB"/>
          </a:p>
        </p:txBody>
      </p:sp>
      <p:cxnSp>
        <p:nvCxnSpPr>
          <p:cNvPr id="11" name="Conector reto 10"/>
          <p:cNvCxnSpPr/>
          <p:nvPr/>
        </p:nvCxnSpPr>
        <p:spPr>
          <a:xfrm>
            <a:off x="2214546" y="4676247"/>
            <a:ext cx="535785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571472" y="4143380"/>
            <a:ext cx="8072494" cy="171451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285720" y="1500174"/>
            <a:ext cx="8643998" cy="462598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t-BR" sz="2700" dirty="0" smtClean="0"/>
              <a:t>INDICADORES DE SISTEMAS FIXOS</a:t>
            </a:r>
          </a:p>
          <a:p>
            <a:pPr algn="ctr">
              <a:buNone/>
            </a:pPr>
            <a:r>
              <a:rPr lang="pt-BR" sz="2700" dirty="0" smtClean="0"/>
              <a:t>SINALIZAÇÃO</a:t>
            </a:r>
          </a:p>
          <a:p>
            <a:pPr algn="ctr">
              <a:buNone/>
            </a:pPr>
            <a:endParaRPr lang="pt-BR" dirty="0" smtClean="0"/>
          </a:p>
          <a:p>
            <a:pPr>
              <a:buNone/>
            </a:pPr>
            <a:r>
              <a:rPr lang="pt-BR" sz="2600" dirty="0" smtClean="0"/>
              <a:t>	</a:t>
            </a:r>
            <a:r>
              <a:rPr lang="pt-BR" sz="2600" dirty="0" err="1" smtClean="0"/>
              <a:t>D</a:t>
            </a:r>
            <a:r>
              <a:rPr lang="pt-BR" sz="2600" baseline="-25000" dirty="0" err="1" smtClean="0"/>
              <a:t>sinalização</a:t>
            </a:r>
            <a:r>
              <a:rPr lang="pt-BR" sz="2600" dirty="0" smtClean="0"/>
              <a:t> – Disponibilidade média do sistema de sinalização, calculado pela relação entre o total de horas indisponíveis do sistema de sinalização e o total de horas do período. Exclui-se máquinas de chave e centro de controle</a:t>
            </a:r>
          </a:p>
          <a:p>
            <a:pPr>
              <a:buNone/>
            </a:pPr>
            <a:endParaRPr lang="pt-BR" dirty="0" smtClean="0"/>
          </a:p>
          <a:p>
            <a:pPr>
              <a:lnSpc>
                <a:spcPts val="1600"/>
              </a:lnSpc>
              <a:buNone/>
            </a:pPr>
            <a:r>
              <a:rPr lang="pt-BR" dirty="0" smtClean="0"/>
              <a:t>			      </a:t>
            </a:r>
            <a:r>
              <a:rPr lang="pt-BR" sz="2200" dirty="0" smtClean="0"/>
              <a:t>Total de horas indisponíveis da sinalização no período</a:t>
            </a:r>
          </a:p>
          <a:p>
            <a:pPr>
              <a:lnSpc>
                <a:spcPts val="1600"/>
              </a:lnSpc>
              <a:buNone/>
            </a:pPr>
            <a:r>
              <a:rPr lang="pt-BR" sz="2200" dirty="0" smtClean="0"/>
              <a:t>	</a:t>
            </a:r>
            <a:r>
              <a:rPr lang="pt-BR" sz="2200" dirty="0" err="1" smtClean="0"/>
              <a:t>D</a:t>
            </a:r>
            <a:r>
              <a:rPr lang="pt-BR" sz="2200" baseline="-25000" dirty="0" err="1" smtClean="0"/>
              <a:t>sinalização</a:t>
            </a:r>
            <a:r>
              <a:rPr lang="pt-BR" sz="2200" dirty="0" smtClean="0"/>
              <a:t>   = 1  -</a:t>
            </a:r>
          </a:p>
          <a:p>
            <a:pPr>
              <a:lnSpc>
                <a:spcPts val="1600"/>
              </a:lnSpc>
              <a:buNone/>
            </a:pPr>
            <a:r>
              <a:rPr lang="pt-BR" sz="2200" dirty="0" smtClean="0"/>
              <a:t>					Total de horas no período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11</a:t>
            </a:fld>
            <a:endParaRPr lang="en-GB"/>
          </a:p>
        </p:txBody>
      </p:sp>
      <p:cxnSp>
        <p:nvCxnSpPr>
          <p:cNvPr id="11" name="Conector reto 10"/>
          <p:cNvCxnSpPr/>
          <p:nvPr/>
        </p:nvCxnSpPr>
        <p:spPr>
          <a:xfrm>
            <a:off x="2643174" y="5390626"/>
            <a:ext cx="6215106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642910" y="4857760"/>
            <a:ext cx="8358246" cy="10001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285720" y="1428736"/>
            <a:ext cx="8643998" cy="4697427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t-BR" sz="2900" dirty="0" smtClean="0"/>
              <a:t>INDICADORES DE SISTEMAS FIXOS</a:t>
            </a:r>
          </a:p>
          <a:p>
            <a:pPr algn="ctr">
              <a:buNone/>
            </a:pPr>
            <a:r>
              <a:rPr lang="pt-BR" sz="2900" dirty="0" smtClean="0"/>
              <a:t>SINALIZAÇÃO</a:t>
            </a:r>
          </a:p>
          <a:p>
            <a:pPr algn="ctr">
              <a:buNone/>
            </a:pPr>
            <a:endParaRPr lang="pt-BR" dirty="0" smtClean="0"/>
          </a:p>
          <a:p>
            <a:pPr>
              <a:buNone/>
            </a:pPr>
            <a:r>
              <a:rPr lang="pt-BR" sz="2800" dirty="0" smtClean="0"/>
              <a:t>	</a:t>
            </a:r>
            <a:r>
              <a:rPr lang="pt-BR" sz="2400" dirty="0" err="1" smtClean="0"/>
              <a:t>TMR</a:t>
            </a:r>
            <a:r>
              <a:rPr lang="pt-BR" sz="2400" baseline="-25000" dirty="0" err="1" smtClean="0"/>
              <a:t>sinalização</a:t>
            </a:r>
            <a:r>
              <a:rPr lang="pt-BR" sz="2400" dirty="0" smtClean="0"/>
              <a:t> – Tempo médio de restabelecimento, calculado pela relação entre o total de horas necessárias para o restabelecimento das condições operacionais do sistema de sinalização e o total de ocorrências registradas. Excluem-se ocorrências de máquinas de chave e centro de controle.</a:t>
            </a:r>
          </a:p>
          <a:p>
            <a:pPr>
              <a:buNone/>
            </a:pPr>
            <a:endParaRPr lang="pt-BR" dirty="0" smtClean="0"/>
          </a:p>
          <a:p>
            <a:pPr>
              <a:lnSpc>
                <a:spcPts val="1600"/>
              </a:lnSpc>
              <a:buNone/>
            </a:pPr>
            <a:r>
              <a:rPr lang="pt-BR" dirty="0" smtClean="0"/>
              <a:t>			      ∑</a:t>
            </a:r>
            <a:r>
              <a:rPr lang="pt-BR" sz="2200" dirty="0" smtClean="0"/>
              <a:t> tempos de restabelecimento da sinalização </a:t>
            </a:r>
          </a:p>
          <a:p>
            <a:pPr>
              <a:lnSpc>
                <a:spcPts val="1600"/>
              </a:lnSpc>
              <a:buNone/>
            </a:pPr>
            <a:r>
              <a:rPr lang="pt-BR" sz="2200" dirty="0" smtClean="0"/>
              <a:t>	</a:t>
            </a:r>
            <a:r>
              <a:rPr lang="pt-BR" sz="2200" dirty="0" err="1" smtClean="0"/>
              <a:t>TMR</a:t>
            </a:r>
            <a:r>
              <a:rPr lang="pt-BR" sz="2200" baseline="-25000" dirty="0" err="1" smtClean="0"/>
              <a:t>sinalização</a:t>
            </a:r>
            <a:r>
              <a:rPr lang="pt-BR" sz="2200" dirty="0" smtClean="0"/>
              <a:t>   = </a:t>
            </a:r>
          </a:p>
          <a:p>
            <a:pPr>
              <a:lnSpc>
                <a:spcPts val="1600"/>
              </a:lnSpc>
              <a:buNone/>
            </a:pPr>
            <a:r>
              <a:rPr lang="pt-BR" sz="2200" dirty="0" smtClean="0"/>
              <a:t>				    Total de ocorrências no período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12</a:t>
            </a:fld>
            <a:endParaRPr lang="en-GB"/>
          </a:p>
        </p:txBody>
      </p:sp>
      <p:cxnSp>
        <p:nvCxnSpPr>
          <p:cNvPr id="11" name="Conector reto 10"/>
          <p:cNvCxnSpPr/>
          <p:nvPr/>
        </p:nvCxnSpPr>
        <p:spPr>
          <a:xfrm>
            <a:off x="2571736" y="5427676"/>
            <a:ext cx="4857784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642910" y="4857760"/>
            <a:ext cx="8286808" cy="121444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357158" y="1500174"/>
            <a:ext cx="8501122" cy="4625989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t-BR" dirty="0" smtClean="0"/>
              <a:t>INDICADORES DE SISTEMAS FIXOS</a:t>
            </a:r>
          </a:p>
          <a:p>
            <a:pPr algn="ctr">
              <a:buNone/>
            </a:pPr>
            <a:r>
              <a:rPr lang="pt-BR" sz="2800" dirty="0" smtClean="0"/>
              <a:t>MÁQUINA DE CHAVE</a:t>
            </a:r>
          </a:p>
          <a:p>
            <a:pPr algn="ctr">
              <a:buNone/>
            </a:pPr>
            <a:endParaRPr lang="pt-BR" dirty="0" smtClean="0"/>
          </a:p>
          <a:p>
            <a:pPr>
              <a:buNone/>
            </a:pPr>
            <a:r>
              <a:rPr lang="pt-BR" sz="2800" dirty="0" smtClean="0"/>
              <a:t>	</a:t>
            </a:r>
            <a:r>
              <a:rPr lang="pt-BR" sz="2600" dirty="0" smtClean="0"/>
              <a:t>MTBF – Tempo médio entre falhas , calculado pela relação entre o total de horas do período e a quantidade de falhas em máquinas de chave constatadas neste período. </a:t>
            </a:r>
          </a:p>
          <a:p>
            <a:pPr>
              <a:buNone/>
            </a:pPr>
            <a:endParaRPr lang="pt-BR" dirty="0" smtClean="0"/>
          </a:p>
          <a:p>
            <a:pPr>
              <a:lnSpc>
                <a:spcPts val="1600"/>
              </a:lnSpc>
              <a:buNone/>
            </a:pPr>
            <a:r>
              <a:rPr lang="pt-BR" dirty="0" smtClean="0"/>
              <a:t>				</a:t>
            </a:r>
            <a:r>
              <a:rPr lang="pt-BR" sz="2600" dirty="0" smtClean="0"/>
              <a:t>(Total de horas no período) x M</a:t>
            </a:r>
          </a:p>
          <a:p>
            <a:pPr>
              <a:lnSpc>
                <a:spcPts val="1600"/>
              </a:lnSpc>
              <a:buNone/>
            </a:pPr>
            <a:r>
              <a:rPr lang="pt-BR" sz="2600" dirty="0" smtClean="0"/>
              <a:t>	 MTBF  = </a:t>
            </a:r>
          </a:p>
          <a:p>
            <a:pPr>
              <a:lnSpc>
                <a:spcPts val="1600"/>
              </a:lnSpc>
              <a:buNone/>
            </a:pPr>
            <a:r>
              <a:rPr lang="pt-BR" sz="2600" dirty="0" smtClean="0"/>
              <a:t>			Total de falhas de máquinas de chave no período</a:t>
            </a:r>
          </a:p>
          <a:p>
            <a:pPr>
              <a:lnSpc>
                <a:spcPts val="1600"/>
              </a:lnSpc>
              <a:buNone/>
            </a:pPr>
            <a:endParaRPr lang="pt-BR" sz="2600" dirty="0" smtClean="0"/>
          </a:p>
          <a:p>
            <a:pPr>
              <a:lnSpc>
                <a:spcPts val="1600"/>
              </a:lnSpc>
              <a:buNone/>
            </a:pPr>
            <a:r>
              <a:rPr lang="pt-BR" sz="2600" dirty="0" smtClean="0"/>
              <a:t>	M = total de máquinas de chave operacionais</a:t>
            </a:r>
          </a:p>
          <a:p>
            <a:pPr>
              <a:lnSpc>
                <a:spcPts val="1600"/>
              </a:lnSpc>
              <a:buNone/>
            </a:pPr>
            <a:r>
              <a:rPr lang="pt-BR" sz="2800" dirty="0" smtClean="0"/>
              <a:t>	</a:t>
            </a:r>
          </a:p>
          <a:p>
            <a:pPr>
              <a:lnSpc>
                <a:spcPts val="1600"/>
              </a:lnSpc>
              <a:buNone/>
            </a:pPr>
            <a:r>
              <a:rPr lang="pt-BR" sz="2800" dirty="0" smtClean="0"/>
              <a:t>	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13</a:t>
            </a:fld>
            <a:endParaRPr lang="en-GB"/>
          </a:p>
        </p:txBody>
      </p:sp>
      <p:cxnSp>
        <p:nvCxnSpPr>
          <p:cNvPr id="11" name="Conector reto 10"/>
          <p:cNvCxnSpPr/>
          <p:nvPr/>
        </p:nvCxnSpPr>
        <p:spPr>
          <a:xfrm>
            <a:off x="2214546" y="4377616"/>
            <a:ext cx="564360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642910" y="3786190"/>
            <a:ext cx="7643866" cy="171451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285720" y="1714488"/>
            <a:ext cx="8643998" cy="441167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900" dirty="0" smtClean="0"/>
              <a:t>INDICADORES DE SISTEMAS FIXOS</a:t>
            </a:r>
          </a:p>
          <a:p>
            <a:pPr algn="ctr">
              <a:buNone/>
            </a:pPr>
            <a:r>
              <a:rPr lang="pt-BR" sz="2800" dirty="0" smtClean="0"/>
              <a:t>MÁQUINA DE CHAVE</a:t>
            </a:r>
          </a:p>
          <a:p>
            <a:pPr algn="ctr">
              <a:buNone/>
            </a:pPr>
            <a:endParaRPr lang="pt-BR" sz="2600" dirty="0" smtClean="0"/>
          </a:p>
          <a:p>
            <a:pPr>
              <a:buNone/>
            </a:pPr>
            <a:r>
              <a:rPr lang="pt-BR" sz="2800" dirty="0" smtClean="0"/>
              <a:t>	</a:t>
            </a:r>
            <a:r>
              <a:rPr lang="pt-BR" sz="2400" dirty="0" err="1" smtClean="0"/>
              <a:t>D</a:t>
            </a:r>
            <a:r>
              <a:rPr lang="pt-BR" sz="2400" baseline="-25000" dirty="0" err="1" smtClean="0"/>
              <a:t>maq</a:t>
            </a:r>
            <a:r>
              <a:rPr lang="pt-BR" sz="2400" baseline="-25000" dirty="0" smtClean="0"/>
              <a:t>.chave</a:t>
            </a:r>
            <a:r>
              <a:rPr lang="pt-BR" sz="2400" dirty="0" smtClean="0"/>
              <a:t> – Disponibilidade média das máquinas de chave, calculada pela relação entre o total de horas indisponíveis do conjunto de máquinas de chave e o total de horas do período. </a:t>
            </a:r>
          </a:p>
          <a:p>
            <a:pPr>
              <a:buNone/>
            </a:pPr>
            <a:endParaRPr lang="pt-BR" dirty="0" smtClean="0"/>
          </a:p>
          <a:p>
            <a:pPr>
              <a:lnSpc>
                <a:spcPts val="1600"/>
              </a:lnSpc>
              <a:buNone/>
            </a:pPr>
            <a:r>
              <a:rPr lang="pt-BR" dirty="0" smtClean="0"/>
              <a:t>			  </a:t>
            </a:r>
            <a:r>
              <a:rPr lang="pt-BR" sz="1900" dirty="0" smtClean="0"/>
              <a:t>Total de horas indisponíveis das máquinas de chave no período</a:t>
            </a:r>
          </a:p>
          <a:p>
            <a:pPr>
              <a:lnSpc>
                <a:spcPts val="1600"/>
              </a:lnSpc>
              <a:buNone/>
            </a:pPr>
            <a:r>
              <a:rPr lang="pt-BR" sz="1900" dirty="0" smtClean="0"/>
              <a:t>	</a:t>
            </a:r>
            <a:r>
              <a:rPr lang="pt-BR" sz="1900" dirty="0" err="1" smtClean="0"/>
              <a:t>D</a:t>
            </a:r>
            <a:r>
              <a:rPr lang="pt-BR" sz="1900" baseline="-25000" dirty="0" err="1" smtClean="0"/>
              <a:t>maq</a:t>
            </a:r>
            <a:r>
              <a:rPr lang="pt-BR" sz="1900" baseline="-25000" dirty="0" smtClean="0"/>
              <a:t>.chave</a:t>
            </a:r>
            <a:r>
              <a:rPr lang="pt-BR" sz="1900" dirty="0" smtClean="0"/>
              <a:t>   = 1  -</a:t>
            </a:r>
          </a:p>
          <a:p>
            <a:pPr>
              <a:lnSpc>
                <a:spcPts val="1600"/>
              </a:lnSpc>
              <a:buNone/>
            </a:pPr>
            <a:r>
              <a:rPr lang="pt-BR" sz="1900" dirty="0" smtClean="0"/>
              <a:t>					Total de horas no período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14</a:t>
            </a:fld>
            <a:endParaRPr lang="en-GB"/>
          </a:p>
        </p:txBody>
      </p:sp>
      <p:cxnSp>
        <p:nvCxnSpPr>
          <p:cNvPr id="11" name="Conector reto 10"/>
          <p:cNvCxnSpPr/>
          <p:nvPr/>
        </p:nvCxnSpPr>
        <p:spPr>
          <a:xfrm>
            <a:off x="2428860" y="5467901"/>
            <a:ext cx="6143668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642910" y="4857760"/>
            <a:ext cx="8286808" cy="121444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285720" y="1714488"/>
            <a:ext cx="8643998" cy="441167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t-BR" sz="2900" dirty="0" smtClean="0"/>
              <a:t>INDICADORES DE SISTEMAS FIXOS</a:t>
            </a:r>
          </a:p>
          <a:p>
            <a:pPr algn="ctr">
              <a:buNone/>
            </a:pPr>
            <a:r>
              <a:rPr lang="pt-BR" sz="2800" dirty="0" smtClean="0"/>
              <a:t>MÁQUINA DE CHAVE</a:t>
            </a:r>
          </a:p>
          <a:p>
            <a:pPr algn="ctr">
              <a:buNone/>
            </a:pPr>
            <a:endParaRPr lang="pt-BR" dirty="0" smtClean="0"/>
          </a:p>
          <a:p>
            <a:pPr>
              <a:buNone/>
            </a:pPr>
            <a:r>
              <a:rPr lang="pt-BR" sz="2800" dirty="0" smtClean="0"/>
              <a:t>	</a:t>
            </a:r>
            <a:r>
              <a:rPr lang="pt-BR" sz="2400" dirty="0" err="1" smtClean="0"/>
              <a:t>TMR</a:t>
            </a:r>
            <a:r>
              <a:rPr lang="pt-BR" sz="2400" baseline="-25000" dirty="0" err="1" smtClean="0"/>
              <a:t>maq</a:t>
            </a:r>
            <a:r>
              <a:rPr lang="pt-BR" sz="2400" baseline="-25000" dirty="0" smtClean="0"/>
              <a:t>.chave</a:t>
            </a:r>
            <a:r>
              <a:rPr lang="pt-BR" sz="2400" dirty="0" smtClean="0"/>
              <a:t> – Tempo médio de restabelecimento, calculado pela relação entre o total de horas necessárias para o restabelecimento das condições operacionais do conjunto de máquinas de chave e o total de ocorrências registradas.</a:t>
            </a:r>
          </a:p>
          <a:p>
            <a:pPr>
              <a:buNone/>
            </a:pPr>
            <a:endParaRPr lang="pt-BR" dirty="0" smtClean="0"/>
          </a:p>
          <a:p>
            <a:pPr>
              <a:lnSpc>
                <a:spcPts val="1600"/>
              </a:lnSpc>
              <a:buNone/>
            </a:pPr>
            <a:r>
              <a:rPr lang="pt-BR" dirty="0" smtClean="0"/>
              <a:t>			      ∑</a:t>
            </a:r>
            <a:r>
              <a:rPr lang="pt-BR" sz="2200" dirty="0" smtClean="0"/>
              <a:t> tempos de restabelecimento do conj. maq. chave </a:t>
            </a:r>
          </a:p>
          <a:p>
            <a:pPr>
              <a:lnSpc>
                <a:spcPts val="1600"/>
              </a:lnSpc>
              <a:buNone/>
            </a:pPr>
            <a:r>
              <a:rPr lang="pt-BR" sz="2200" dirty="0" smtClean="0"/>
              <a:t>	</a:t>
            </a:r>
            <a:r>
              <a:rPr lang="pt-BR" sz="2200" dirty="0" err="1" smtClean="0"/>
              <a:t>TMR</a:t>
            </a:r>
            <a:r>
              <a:rPr lang="pt-BR" sz="2400" baseline="-25000" dirty="0" err="1" smtClean="0"/>
              <a:t>maq</a:t>
            </a:r>
            <a:r>
              <a:rPr lang="pt-BR" sz="2400" baseline="-25000" dirty="0" smtClean="0"/>
              <a:t>.chave</a:t>
            </a:r>
            <a:r>
              <a:rPr lang="pt-BR" sz="2200" dirty="0" smtClean="0"/>
              <a:t>   = </a:t>
            </a:r>
          </a:p>
          <a:p>
            <a:pPr>
              <a:lnSpc>
                <a:spcPts val="1600"/>
              </a:lnSpc>
              <a:buNone/>
            </a:pPr>
            <a:r>
              <a:rPr lang="pt-BR" sz="2200" dirty="0" smtClean="0"/>
              <a:t>				      Total de ocorrências no período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15</a:t>
            </a:fld>
            <a:endParaRPr lang="en-GB"/>
          </a:p>
        </p:txBody>
      </p:sp>
      <p:cxnSp>
        <p:nvCxnSpPr>
          <p:cNvPr id="11" name="Conector reto 10"/>
          <p:cNvCxnSpPr/>
          <p:nvPr/>
        </p:nvCxnSpPr>
        <p:spPr>
          <a:xfrm>
            <a:off x="2786050" y="5552218"/>
            <a:ext cx="5929354" cy="1992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642910" y="4857760"/>
            <a:ext cx="8286808" cy="121444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357158" y="1714488"/>
            <a:ext cx="8501122" cy="4411675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t-BR" sz="3500" dirty="0" smtClean="0"/>
              <a:t>INDICADORES DE SISTEMAS FIXOS</a:t>
            </a:r>
          </a:p>
          <a:p>
            <a:pPr algn="ctr">
              <a:buNone/>
            </a:pPr>
            <a:r>
              <a:rPr lang="pt-BR" sz="2800" dirty="0" smtClean="0"/>
              <a:t>RETIFICADORAS</a:t>
            </a:r>
          </a:p>
          <a:p>
            <a:pPr algn="ctr">
              <a:buNone/>
            </a:pPr>
            <a:endParaRPr lang="pt-BR" dirty="0" smtClean="0"/>
          </a:p>
          <a:p>
            <a:pPr>
              <a:buFont typeface="Wingdings" pitchFamily="2" charset="2"/>
              <a:buChar char="§"/>
            </a:pPr>
            <a:r>
              <a:rPr lang="pt-BR" sz="2800" dirty="0" err="1" smtClean="0"/>
              <a:t>MTBF</a:t>
            </a:r>
            <a:r>
              <a:rPr lang="pt-BR" sz="2800" baseline="-25000" dirty="0" err="1" smtClean="0"/>
              <a:t>retificadora</a:t>
            </a:r>
            <a:r>
              <a:rPr lang="pt-BR" sz="2800" dirty="0" smtClean="0"/>
              <a:t> – Tempo médio entre falhas , calculado pela relação entre o total de horas do período e a quantidade de falhas em subestações retificadoras constatadas neste período. </a:t>
            </a:r>
          </a:p>
          <a:p>
            <a:pPr>
              <a:buNone/>
            </a:pPr>
            <a:endParaRPr lang="pt-BR" dirty="0" smtClean="0"/>
          </a:p>
          <a:p>
            <a:pPr>
              <a:lnSpc>
                <a:spcPts val="1600"/>
              </a:lnSpc>
              <a:buNone/>
            </a:pPr>
            <a:r>
              <a:rPr lang="pt-BR" dirty="0" smtClean="0"/>
              <a:t>					</a:t>
            </a:r>
            <a:r>
              <a:rPr lang="pt-BR" sz="2600" dirty="0" smtClean="0"/>
              <a:t>(Total de horas no período) x R</a:t>
            </a:r>
          </a:p>
          <a:p>
            <a:pPr>
              <a:lnSpc>
                <a:spcPts val="1600"/>
              </a:lnSpc>
              <a:buNone/>
            </a:pPr>
            <a:r>
              <a:rPr lang="pt-BR" sz="2600" dirty="0" smtClean="0"/>
              <a:t>	 </a:t>
            </a:r>
            <a:r>
              <a:rPr lang="pt-BR" sz="2600" dirty="0" err="1" smtClean="0"/>
              <a:t>MTBF</a:t>
            </a:r>
            <a:r>
              <a:rPr lang="pt-BR" sz="2600" baseline="-25000" dirty="0" err="1" smtClean="0"/>
              <a:t>retificadora</a:t>
            </a:r>
            <a:r>
              <a:rPr lang="pt-BR" sz="2600" dirty="0" smtClean="0"/>
              <a:t>  = </a:t>
            </a:r>
          </a:p>
          <a:p>
            <a:pPr>
              <a:lnSpc>
                <a:spcPts val="1600"/>
              </a:lnSpc>
              <a:buNone/>
            </a:pPr>
            <a:r>
              <a:rPr lang="pt-BR" sz="2600" dirty="0" smtClean="0"/>
              <a:t>			           Total de falhas em subestações retificadoras no período</a:t>
            </a:r>
          </a:p>
          <a:p>
            <a:pPr>
              <a:lnSpc>
                <a:spcPts val="1600"/>
              </a:lnSpc>
              <a:buNone/>
            </a:pPr>
            <a:endParaRPr lang="pt-BR" sz="2600" dirty="0" smtClean="0"/>
          </a:p>
          <a:p>
            <a:pPr>
              <a:lnSpc>
                <a:spcPts val="1600"/>
              </a:lnSpc>
              <a:buNone/>
            </a:pPr>
            <a:r>
              <a:rPr lang="pt-BR" sz="2600" dirty="0" smtClean="0"/>
              <a:t>	R = total de subestações retificadoras</a:t>
            </a:r>
          </a:p>
          <a:p>
            <a:pPr>
              <a:lnSpc>
                <a:spcPts val="1600"/>
              </a:lnSpc>
              <a:buNone/>
            </a:pPr>
            <a:r>
              <a:rPr lang="pt-BR" sz="2800" dirty="0" smtClean="0"/>
              <a:t>	</a:t>
            </a:r>
          </a:p>
          <a:p>
            <a:pPr>
              <a:lnSpc>
                <a:spcPts val="1600"/>
              </a:lnSpc>
              <a:buNone/>
            </a:pPr>
            <a:r>
              <a:rPr lang="pt-BR" sz="2800" dirty="0" smtClean="0"/>
              <a:t>	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16</a:t>
            </a:fld>
            <a:endParaRPr lang="en-GB"/>
          </a:p>
        </p:txBody>
      </p:sp>
      <p:cxnSp>
        <p:nvCxnSpPr>
          <p:cNvPr id="11" name="Conector reto 10"/>
          <p:cNvCxnSpPr/>
          <p:nvPr/>
        </p:nvCxnSpPr>
        <p:spPr>
          <a:xfrm flipV="1">
            <a:off x="2857488" y="4429132"/>
            <a:ext cx="5786478" cy="2575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642910" y="3857628"/>
            <a:ext cx="8072494" cy="178595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285720" y="1714488"/>
            <a:ext cx="8643998" cy="441167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t-BR" sz="2900" dirty="0" smtClean="0"/>
              <a:t>INDICADORES DE SISTEMAS FIXOS</a:t>
            </a:r>
          </a:p>
          <a:p>
            <a:pPr algn="ctr">
              <a:buNone/>
            </a:pPr>
            <a:r>
              <a:rPr lang="pt-BR" sz="2800" dirty="0" smtClean="0"/>
              <a:t>RETIFICADORAS</a:t>
            </a:r>
          </a:p>
          <a:p>
            <a:pPr algn="ctr">
              <a:buNone/>
            </a:pPr>
            <a:endParaRPr lang="pt-BR" sz="2600" dirty="0" smtClean="0"/>
          </a:p>
          <a:p>
            <a:pPr>
              <a:buNone/>
            </a:pPr>
            <a:r>
              <a:rPr lang="pt-BR" sz="2800" dirty="0" smtClean="0"/>
              <a:t>	</a:t>
            </a:r>
            <a:r>
              <a:rPr lang="pt-BR" sz="2400" dirty="0" err="1" smtClean="0"/>
              <a:t>D</a:t>
            </a:r>
            <a:r>
              <a:rPr lang="pt-BR" sz="2400" baseline="-25000" dirty="0" err="1" smtClean="0"/>
              <a:t>retificadora</a:t>
            </a:r>
            <a:r>
              <a:rPr lang="pt-BR" sz="2400" dirty="0" smtClean="0"/>
              <a:t> – Disponibilidade média das subestações retificadoras, calculada pela relação entre o total de horas indisponíveis do conjunto de subestações retificadoras e o total de horas do período. </a:t>
            </a:r>
          </a:p>
          <a:p>
            <a:pPr>
              <a:buNone/>
            </a:pPr>
            <a:endParaRPr lang="pt-BR" dirty="0" smtClean="0"/>
          </a:p>
          <a:p>
            <a:pPr>
              <a:lnSpc>
                <a:spcPts val="1600"/>
              </a:lnSpc>
              <a:buNone/>
            </a:pPr>
            <a:r>
              <a:rPr lang="pt-BR" dirty="0" smtClean="0"/>
              <a:t>			  </a:t>
            </a:r>
            <a:r>
              <a:rPr lang="pt-BR" sz="1900" dirty="0" smtClean="0"/>
              <a:t>Total de horas indisponíveis das retificadoras no período</a:t>
            </a:r>
          </a:p>
          <a:p>
            <a:pPr>
              <a:lnSpc>
                <a:spcPts val="1600"/>
              </a:lnSpc>
              <a:buNone/>
            </a:pPr>
            <a:r>
              <a:rPr lang="pt-BR" sz="1900" dirty="0" smtClean="0"/>
              <a:t>	</a:t>
            </a:r>
            <a:r>
              <a:rPr lang="pt-BR" sz="1900" dirty="0" err="1" smtClean="0"/>
              <a:t>D</a:t>
            </a:r>
            <a:r>
              <a:rPr lang="pt-BR" sz="2000" baseline="-25000" dirty="0" err="1" smtClean="0"/>
              <a:t>retificadora</a:t>
            </a:r>
            <a:r>
              <a:rPr lang="pt-BR" sz="1900" dirty="0" smtClean="0"/>
              <a:t>   = 1  -</a:t>
            </a:r>
          </a:p>
          <a:p>
            <a:pPr>
              <a:lnSpc>
                <a:spcPts val="1600"/>
              </a:lnSpc>
              <a:buNone/>
            </a:pPr>
            <a:r>
              <a:rPr lang="pt-BR" sz="1900" dirty="0" smtClean="0"/>
              <a:t>					Total de horas no período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17</a:t>
            </a:fld>
            <a:endParaRPr lang="en-GB"/>
          </a:p>
        </p:txBody>
      </p:sp>
      <p:cxnSp>
        <p:nvCxnSpPr>
          <p:cNvPr id="11" name="Conector reto 10"/>
          <p:cNvCxnSpPr/>
          <p:nvPr/>
        </p:nvCxnSpPr>
        <p:spPr>
          <a:xfrm>
            <a:off x="2357422" y="5499114"/>
            <a:ext cx="5572164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642910" y="4857760"/>
            <a:ext cx="8286808" cy="121444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357158" y="1714488"/>
            <a:ext cx="8501122" cy="4411675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pt-BR" sz="4900" dirty="0" smtClean="0"/>
              <a:t>INDICADORES DE SISTEMAS FIXOS</a:t>
            </a:r>
          </a:p>
          <a:p>
            <a:pPr algn="ctr">
              <a:buNone/>
            </a:pPr>
            <a:r>
              <a:rPr lang="pt-BR" sz="4700" dirty="0" smtClean="0"/>
              <a:t>SUBESTAÇÕES AUXILIARES</a:t>
            </a:r>
          </a:p>
          <a:p>
            <a:pPr algn="ctr">
              <a:buNone/>
            </a:pPr>
            <a:endParaRPr lang="pt-BR" dirty="0" smtClean="0"/>
          </a:p>
          <a:p>
            <a:pPr>
              <a:buNone/>
            </a:pPr>
            <a:r>
              <a:rPr lang="pt-BR" sz="2800" dirty="0" smtClean="0"/>
              <a:t>	</a:t>
            </a:r>
            <a:r>
              <a:rPr lang="pt-BR" sz="4000" dirty="0" err="1" smtClean="0"/>
              <a:t>MTBF</a:t>
            </a:r>
            <a:r>
              <a:rPr lang="pt-BR" sz="4000" baseline="-25000" dirty="0" err="1" smtClean="0"/>
              <a:t>auxiliar</a:t>
            </a:r>
            <a:r>
              <a:rPr lang="pt-BR" sz="4000" dirty="0" smtClean="0"/>
              <a:t> – Tempo médio entre falhas , calculado pela relação entre o total de horas do período e a quantidade de falhas em subestações ou cabines auxiliares constatadas neste período. </a:t>
            </a:r>
          </a:p>
          <a:p>
            <a:pPr>
              <a:buNone/>
            </a:pPr>
            <a:endParaRPr lang="pt-BR" sz="3100" dirty="0" smtClean="0"/>
          </a:p>
          <a:p>
            <a:pPr>
              <a:buNone/>
            </a:pPr>
            <a:endParaRPr lang="pt-BR" sz="3300" dirty="0" smtClean="0"/>
          </a:p>
          <a:p>
            <a:pPr>
              <a:lnSpc>
                <a:spcPts val="1600"/>
              </a:lnSpc>
              <a:buNone/>
            </a:pPr>
            <a:r>
              <a:rPr lang="pt-BR" sz="3300" dirty="0" smtClean="0"/>
              <a:t>				      (Total de horas no período) x A</a:t>
            </a:r>
          </a:p>
          <a:p>
            <a:pPr>
              <a:lnSpc>
                <a:spcPts val="1600"/>
              </a:lnSpc>
              <a:buNone/>
            </a:pPr>
            <a:r>
              <a:rPr lang="pt-BR" sz="3300" dirty="0" smtClean="0"/>
              <a:t>	 </a:t>
            </a:r>
            <a:r>
              <a:rPr lang="pt-BR" sz="3300" dirty="0" err="1" smtClean="0"/>
              <a:t>MTBF</a:t>
            </a:r>
            <a:r>
              <a:rPr lang="pt-BR" sz="3300" baseline="-25000" dirty="0" err="1" smtClean="0"/>
              <a:t>auxiliar</a:t>
            </a:r>
            <a:r>
              <a:rPr lang="pt-BR" sz="3300" dirty="0" smtClean="0"/>
              <a:t>  = </a:t>
            </a:r>
          </a:p>
          <a:p>
            <a:pPr>
              <a:lnSpc>
                <a:spcPts val="1600"/>
              </a:lnSpc>
              <a:buNone/>
            </a:pPr>
            <a:r>
              <a:rPr lang="pt-BR" sz="3300" dirty="0" smtClean="0"/>
              <a:t>			Total de falhas em subestações ou cabines auxiliares no período</a:t>
            </a:r>
          </a:p>
          <a:p>
            <a:pPr>
              <a:lnSpc>
                <a:spcPts val="1600"/>
              </a:lnSpc>
              <a:buNone/>
            </a:pPr>
            <a:endParaRPr lang="pt-BR" sz="3300" dirty="0" smtClean="0"/>
          </a:p>
          <a:p>
            <a:pPr>
              <a:lnSpc>
                <a:spcPts val="1600"/>
              </a:lnSpc>
              <a:buNone/>
            </a:pPr>
            <a:r>
              <a:rPr lang="pt-BR" sz="3300" dirty="0" smtClean="0"/>
              <a:t>	A = total de subestações ou cabines auxiliares</a:t>
            </a:r>
          </a:p>
          <a:p>
            <a:pPr>
              <a:lnSpc>
                <a:spcPts val="1600"/>
              </a:lnSpc>
              <a:buNone/>
            </a:pPr>
            <a:r>
              <a:rPr lang="pt-BR" sz="2800" dirty="0" smtClean="0"/>
              <a:t>	</a:t>
            </a:r>
          </a:p>
          <a:p>
            <a:pPr>
              <a:lnSpc>
                <a:spcPts val="1600"/>
              </a:lnSpc>
              <a:buNone/>
            </a:pPr>
            <a:r>
              <a:rPr lang="pt-BR" sz="2800" dirty="0" smtClean="0"/>
              <a:t>	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18</a:t>
            </a:fld>
            <a:endParaRPr lang="en-GB"/>
          </a:p>
        </p:txBody>
      </p:sp>
      <p:cxnSp>
        <p:nvCxnSpPr>
          <p:cNvPr id="11" name="Conector reto 10"/>
          <p:cNvCxnSpPr/>
          <p:nvPr/>
        </p:nvCxnSpPr>
        <p:spPr>
          <a:xfrm>
            <a:off x="2214546" y="4570420"/>
            <a:ext cx="600079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642910" y="3929066"/>
            <a:ext cx="8072494" cy="164307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285720" y="1714488"/>
            <a:ext cx="8643998" cy="4411675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pt-BR" sz="2900" dirty="0" smtClean="0"/>
              <a:t>INDICADORES DE SISTEMAS FIXOS</a:t>
            </a:r>
          </a:p>
          <a:p>
            <a:pPr algn="ctr">
              <a:buNone/>
            </a:pPr>
            <a:r>
              <a:rPr lang="pt-BR" sz="2800" dirty="0" smtClean="0"/>
              <a:t>SUBESTAÇÕES AUXILIARES</a:t>
            </a:r>
          </a:p>
          <a:p>
            <a:pPr algn="ctr">
              <a:buNone/>
            </a:pPr>
            <a:endParaRPr lang="pt-BR" sz="2600" dirty="0" smtClean="0"/>
          </a:p>
          <a:p>
            <a:pPr>
              <a:buNone/>
            </a:pPr>
            <a:r>
              <a:rPr lang="pt-BR" sz="2800" dirty="0" smtClean="0"/>
              <a:t>	</a:t>
            </a:r>
            <a:r>
              <a:rPr lang="pt-BR" sz="2400" dirty="0" err="1" smtClean="0"/>
              <a:t>D</a:t>
            </a:r>
            <a:r>
              <a:rPr lang="pt-BR" sz="2400" baseline="-25000" dirty="0" err="1" smtClean="0"/>
              <a:t>auxiliar</a:t>
            </a:r>
            <a:r>
              <a:rPr lang="pt-BR" sz="2400" dirty="0" smtClean="0"/>
              <a:t> – Disponibilidade média das subestações ou cabines auxiliares, calculada pela relação entre o total de horas indisponíveis do conjunto de subestações ou cabines auxiliares e o total de horas do período. </a:t>
            </a:r>
          </a:p>
          <a:p>
            <a:pPr>
              <a:buNone/>
            </a:pPr>
            <a:endParaRPr lang="pt-BR" dirty="0" smtClean="0"/>
          </a:p>
          <a:p>
            <a:pPr>
              <a:lnSpc>
                <a:spcPts val="1600"/>
              </a:lnSpc>
              <a:buNone/>
            </a:pPr>
            <a:r>
              <a:rPr lang="pt-BR" dirty="0" smtClean="0"/>
              <a:t>	</a:t>
            </a:r>
            <a:r>
              <a:rPr lang="pt-BR" sz="1900" dirty="0" smtClean="0"/>
              <a:t>	             </a:t>
            </a:r>
            <a:r>
              <a:rPr lang="pt-BR" sz="1800" dirty="0" smtClean="0"/>
              <a:t>Total de horas indisponíveis das subestações ou cabines auxiliares no período</a:t>
            </a:r>
          </a:p>
          <a:p>
            <a:pPr>
              <a:lnSpc>
                <a:spcPts val="1600"/>
              </a:lnSpc>
              <a:buNone/>
            </a:pPr>
            <a:r>
              <a:rPr lang="pt-BR" sz="1800" dirty="0" smtClean="0"/>
              <a:t>	</a:t>
            </a:r>
            <a:r>
              <a:rPr lang="pt-BR" sz="1800" dirty="0" err="1" smtClean="0"/>
              <a:t>D</a:t>
            </a:r>
            <a:r>
              <a:rPr lang="pt-BR" sz="1800" baseline="-25000" dirty="0" err="1" smtClean="0"/>
              <a:t>auxiliar</a:t>
            </a:r>
            <a:r>
              <a:rPr lang="pt-BR" sz="1800" dirty="0" smtClean="0"/>
              <a:t>   = 1  </a:t>
            </a:r>
            <a:r>
              <a:rPr lang="pt-BR" sz="2200" dirty="0" smtClean="0"/>
              <a:t>-</a:t>
            </a:r>
          </a:p>
          <a:p>
            <a:pPr>
              <a:lnSpc>
                <a:spcPts val="1600"/>
              </a:lnSpc>
              <a:buNone/>
            </a:pPr>
            <a:r>
              <a:rPr lang="pt-BR" sz="1800" dirty="0" smtClean="0"/>
              <a:t>					Total de horas no período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19</a:t>
            </a:fld>
            <a:endParaRPr lang="en-GB"/>
          </a:p>
        </p:txBody>
      </p:sp>
      <p:cxnSp>
        <p:nvCxnSpPr>
          <p:cNvPr id="11" name="Conector reto 10"/>
          <p:cNvCxnSpPr/>
          <p:nvPr/>
        </p:nvCxnSpPr>
        <p:spPr>
          <a:xfrm>
            <a:off x="2000232" y="5214950"/>
            <a:ext cx="678661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642910" y="4714884"/>
            <a:ext cx="8286808" cy="107157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t-BR" dirty="0" smtClean="0"/>
              <a:t>OBJETIVO</a:t>
            </a:r>
          </a:p>
          <a:p>
            <a:pPr>
              <a:buNone/>
            </a:pPr>
            <a:endParaRPr lang="pt-BR" dirty="0"/>
          </a:p>
          <a:p>
            <a:pPr>
              <a:buFont typeface="Wingdings" pitchFamily="2" charset="2"/>
              <a:buChar char="§"/>
            </a:pPr>
            <a:r>
              <a:rPr lang="pt-BR" dirty="0" smtClean="0"/>
              <a:t>Estabelecer um conjunto de indicadores que permita analisar a evolução das atividades de manutenção dos diversos participantes da </a:t>
            </a:r>
            <a:r>
              <a:rPr lang="pt-BR" dirty="0" err="1" smtClean="0"/>
              <a:t>Alamys</a:t>
            </a:r>
            <a:endParaRPr lang="pt-BR" dirty="0" smtClean="0"/>
          </a:p>
          <a:p>
            <a:pPr>
              <a:buFont typeface="Wingdings" pitchFamily="2" charset="2"/>
              <a:buChar char="§"/>
            </a:pPr>
            <a:r>
              <a:rPr lang="pt-BR" dirty="0" smtClean="0"/>
              <a:t>Instituir ferramenta para o desenvolvimento de estudos de benchmark </a:t>
            </a: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357158" y="1714488"/>
            <a:ext cx="8501122" cy="4411675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t-BR" sz="3500" dirty="0" smtClean="0"/>
              <a:t>INDICADORES DE SISTEMAS FIXOS</a:t>
            </a:r>
          </a:p>
          <a:p>
            <a:pPr algn="ctr">
              <a:buNone/>
            </a:pPr>
            <a:r>
              <a:rPr lang="pt-BR" sz="3400" dirty="0" smtClean="0"/>
              <a:t>REDE AÉREA</a:t>
            </a:r>
          </a:p>
          <a:p>
            <a:pPr algn="ctr">
              <a:buNone/>
            </a:pPr>
            <a:endParaRPr lang="pt-BR" dirty="0" smtClean="0"/>
          </a:p>
          <a:p>
            <a:pPr>
              <a:buNone/>
            </a:pPr>
            <a:r>
              <a:rPr lang="pt-BR" sz="2800" dirty="0" smtClean="0"/>
              <a:t>	</a:t>
            </a:r>
            <a:r>
              <a:rPr lang="pt-BR" sz="2800" dirty="0" err="1" smtClean="0"/>
              <a:t>MTBF</a:t>
            </a:r>
            <a:r>
              <a:rPr lang="pt-BR" sz="2800" baseline="-25000" dirty="0" err="1" smtClean="0"/>
              <a:t>rede</a:t>
            </a:r>
            <a:r>
              <a:rPr lang="pt-BR" sz="2800" baseline="-25000" dirty="0" smtClean="0"/>
              <a:t> aérea</a:t>
            </a:r>
            <a:r>
              <a:rPr lang="pt-BR" sz="2800" dirty="0" smtClean="0"/>
              <a:t> – Tempo médio entre falhas , calculado pela relação entre o total de horas do período e a quantidade de falhas em rede aérea de alimentação dos trens constatadas neste período. </a:t>
            </a:r>
          </a:p>
          <a:p>
            <a:pPr>
              <a:buNone/>
            </a:pPr>
            <a:endParaRPr lang="pt-BR" dirty="0" smtClean="0"/>
          </a:p>
          <a:p>
            <a:pPr>
              <a:lnSpc>
                <a:spcPts val="1600"/>
              </a:lnSpc>
              <a:buNone/>
            </a:pPr>
            <a:r>
              <a:rPr lang="pt-BR" dirty="0" smtClean="0"/>
              <a:t>				   </a:t>
            </a:r>
            <a:r>
              <a:rPr lang="pt-BR" sz="2600" dirty="0" smtClean="0"/>
              <a:t>(Total de horas no período) x E</a:t>
            </a:r>
          </a:p>
          <a:p>
            <a:pPr>
              <a:lnSpc>
                <a:spcPts val="1600"/>
              </a:lnSpc>
              <a:buNone/>
            </a:pPr>
            <a:r>
              <a:rPr lang="pt-BR" sz="2600" dirty="0" smtClean="0"/>
              <a:t>	 </a:t>
            </a:r>
            <a:r>
              <a:rPr lang="pt-BR" sz="2600" dirty="0" err="1" smtClean="0"/>
              <a:t>MTBF</a:t>
            </a:r>
            <a:r>
              <a:rPr lang="pt-BR" sz="2400" baseline="-25000" dirty="0" err="1" smtClean="0"/>
              <a:t>rede</a:t>
            </a:r>
            <a:r>
              <a:rPr lang="pt-BR" sz="2400" baseline="-25000" dirty="0" smtClean="0"/>
              <a:t> aérea</a:t>
            </a:r>
            <a:r>
              <a:rPr lang="pt-BR" sz="2400" dirty="0" smtClean="0"/>
              <a:t> </a:t>
            </a:r>
            <a:r>
              <a:rPr lang="pt-BR" sz="2600" dirty="0" smtClean="0"/>
              <a:t>  = </a:t>
            </a:r>
          </a:p>
          <a:p>
            <a:pPr>
              <a:lnSpc>
                <a:spcPts val="1600"/>
              </a:lnSpc>
              <a:buNone/>
            </a:pPr>
            <a:r>
              <a:rPr lang="pt-BR" sz="2600" dirty="0" smtClean="0"/>
              <a:t>			           </a:t>
            </a:r>
            <a:r>
              <a:rPr lang="pt-BR" sz="2400" dirty="0" smtClean="0"/>
              <a:t>Total de falhas em rede aérea no período</a:t>
            </a:r>
          </a:p>
          <a:p>
            <a:pPr>
              <a:lnSpc>
                <a:spcPts val="1600"/>
              </a:lnSpc>
              <a:buNone/>
            </a:pPr>
            <a:endParaRPr lang="pt-BR" sz="2600" dirty="0" smtClean="0"/>
          </a:p>
          <a:p>
            <a:pPr>
              <a:lnSpc>
                <a:spcPts val="1600"/>
              </a:lnSpc>
              <a:buNone/>
            </a:pPr>
            <a:r>
              <a:rPr lang="pt-BR" sz="2600" dirty="0" smtClean="0"/>
              <a:t>	E = Extensão da rede aérea (inclui pátios e vias principais)</a:t>
            </a:r>
          </a:p>
          <a:p>
            <a:pPr>
              <a:lnSpc>
                <a:spcPts val="1600"/>
              </a:lnSpc>
              <a:buNone/>
            </a:pPr>
            <a:r>
              <a:rPr lang="pt-BR" sz="2800" dirty="0" smtClean="0"/>
              <a:t>	</a:t>
            </a:r>
          </a:p>
          <a:p>
            <a:pPr>
              <a:lnSpc>
                <a:spcPts val="1600"/>
              </a:lnSpc>
              <a:buNone/>
            </a:pPr>
            <a:r>
              <a:rPr lang="pt-BR" sz="2800" dirty="0" smtClean="0"/>
              <a:t>	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20</a:t>
            </a:fld>
            <a:endParaRPr lang="en-GB"/>
          </a:p>
        </p:txBody>
      </p:sp>
      <p:cxnSp>
        <p:nvCxnSpPr>
          <p:cNvPr id="11" name="Conector reto 10"/>
          <p:cNvCxnSpPr/>
          <p:nvPr/>
        </p:nvCxnSpPr>
        <p:spPr>
          <a:xfrm>
            <a:off x="2643174" y="4572008"/>
            <a:ext cx="4357718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642910" y="3929066"/>
            <a:ext cx="6858048" cy="171451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285720" y="1714488"/>
            <a:ext cx="8643998" cy="441167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700" dirty="0" smtClean="0"/>
              <a:t>INDICADORES DE SISTEMAS FIXOS</a:t>
            </a:r>
          </a:p>
          <a:p>
            <a:pPr algn="ctr">
              <a:buNone/>
            </a:pPr>
            <a:r>
              <a:rPr lang="pt-BR" sz="2600" dirty="0" smtClean="0"/>
              <a:t>REDE AÉREA</a:t>
            </a:r>
          </a:p>
          <a:p>
            <a:pPr algn="ctr">
              <a:buNone/>
            </a:pPr>
            <a:endParaRPr lang="pt-BR" sz="2600" dirty="0" smtClean="0"/>
          </a:p>
          <a:p>
            <a:pPr>
              <a:buNone/>
            </a:pPr>
            <a:r>
              <a:rPr lang="pt-BR" sz="2800" dirty="0" smtClean="0"/>
              <a:t>	</a:t>
            </a:r>
            <a:r>
              <a:rPr lang="pt-BR" sz="2400" dirty="0" err="1" smtClean="0"/>
              <a:t>D</a:t>
            </a:r>
            <a:r>
              <a:rPr lang="pt-BR" sz="2400" baseline="-25000" dirty="0" err="1" smtClean="0"/>
              <a:t>rede</a:t>
            </a:r>
            <a:r>
              <a:rPr lang="pt-BR" sz="2400" baseline="-25000" dirty="0" smtClean="0"/>
              <a:t> aérea</a:t>
            </a:r>
            <a:r>
              <a:rPr lang="pt-BR" sz="2400" dirty="0" smtClean="0"/>
              <a:t> – Disponibilidade média da rede aérea de alimentação dos trens, calculada pela relação entre o total de horas indisponíveis da rede aérea e o total de horas do período. </a:t>
            </a:r>
          </a:p>
          <a:p>
            <a:pPr>
              <a:buNone/>
            </a:pPr>
            <a:endParaRPr lang="pt-BR" dirty="0" smtClean="0"/>
          </a:p>
          <a:p>
            <a:pPr>
              <a:lnSpc>
                <a:spcPts val="1600"/>
              </a:lnSpc>
              <a:buNone/>
            </a:pPr>
            <a:r>
              <a:rPr lang="pt-BR" dirty="0" smtClean="0"/>
              <a:t>	</a:t>
            </a:r>
            <a:r>
              <a:rPr lang="pt-BR" sz="1900" dirty="0" smtClean="0"/>
              <a:t>	             	      </a:t>
            </a:r>
            <a:r>
              <a:rPr lang="pt-BR" sz="2200" dirty="0" smtClean="0"/>
              <a:t>Total de horas indisponíveis da rede aérea no período</a:t>
            </a:r>
          </a:p>
          <a:p>
            <a:pPr>
              <a:lnSpc>
                <a:spcPts val="1600"/>
              </a:lnSpc>
              <a:buNone/>
            </a:pPr>
            <a:r>
              <a:rPr lang="pt-BR" sz="2200" dirty="0" smtClean="0"/>
              <a:t>	</a:t>
            </a:r>
            <a:r>
              <a:rPr lang="pt-BR" sz="2200" dirty="0" err="1" smtClean="0"/>
              <a:t>D</a:t>
            </a:r>
            <a:r>
              <a:rPr lang="pt-BR" sz="2200" baseline="-25000" dirty="0" err="1" smtClean="0"/>
              <a:t>rede</a:t>
            </a:r>
            <a:r>
              <a:rPr lang="pt-BR" sz="2200" baseline="-25000" dirty="0" smtClean="0"/>
              <a:t> aérea</a:t>
            </a:r>
            <a:r>
              <a:rPr lang="pt-BR" sz="2200" dirty="0" smtClean="0"/>
              <a:t>   = 1  -</a:t>
            </a:r>
          </a:p>
          <a:p>
            <a:pPr>
              <a:lnSpc>
                <a:spcPts val="1600"/>
              </a:lnSpc>
              <a:buNone/>
            </a:pPr>
            <a:r>
              <a:rPr lang="pt-BR" sz="2200" dirty="0" smtClean="0"/>
              <a:t>					Total de horas no período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21</a:t>
            </a:fld>
            <a:endParaRPr lang="en-GB"/>
          </a:p>
        </p:txBody>
      </p:sp>
      <p:cxnSp>
        <p:nvCxnSpPr>
          <p:cNvPr id="11" name="Conector reto 10"/>
          <p:cNvCxnSpPr/>
          <p:nvPr/>
        </p:nvCxnSpPr>
        <p:spPr>
          <a:xfrm>
            <a:off x="2571736" y="5383584"/>
            <a:ext cx="607223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642910" y="4857760"/>
            <a:ext cx="8286808" cy="121444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285720" y="1714488"/>
            <a:ext cx="8643998" cy="441167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t-BR" sz="2700" dirty="0" smtClean="0"/>
              <a:t>INDICADORES DE SISTEMAS FIXOS</a:t>
            </a:r>
          </a:p>
          <a:p>
            <a:pPr algn="ctr">
              <a:buNone/>
            </a:pPr>
            <a:r>
              <a:rPr lang="pt-BR" sz="2600" dirty="0" smtClean="0"/>
              <a:t>REDE AÉREA</a:t>
            </a:r>
          </a:p>
          <a:p>
            <a:pPr algn="ctr">
              <a:buNone/>
            </a:pPr>
            <a:endParaRPr lang="pt-BR" dirty="0" smtClean="0"/>
          </a:p>
          <a:p>
            <a:pPr>
              <a:buNone/>
            </a:pPr>
            <a:r>
              <a:rPr lang="pt-BR" sz="2800" dirty="0" smtClean="0"/>
              <a:t>	</a:t>
            </a:r>
            <a:r>
              <a:rPr lang="pt-BR" sz="2200" dirty="0" err="1" smtClean="0"/>
              <a:t>TMR</a:t>
            </a:r>
            <a:r>
              <a:rPr lang="pt-BR" sz="2200" baseline="-25000" dirty="0" err="1" smtClean="0"/>
              <a:t>rede</a:t>
            </a:r>
            <a:r>
              <a:rPr lang="pt-BR" sz="2200" baseline="-25000" dirty="0" smtClean="0"/>
              <a:t> aérea</a:t>
            </a:r>
            <a:r>
              <a:rPr lang="pt-BR" sz="2200" dirty="0" smtClean="0"/>
              <a:t> – Tempo médio de restabelecimento, calculado pela relação entre o total de horas necessárias para o restabelecimento das condições operacionais da rede aérea e o total de ocorrências registradas.</a:t>
            </a:r>
          </a:p>
          <a:p>
            <a:pPr>
              <a:buNone/>
            </a:pPr>
            <a:endParaRPr lang="pt-BR" dirty="0" smtClean="0"/>
          </a:p>
          <a:p>
            <a:pPr>
              <a:lnSpc>
                <a:spcPts val="1600"/>
              </a:lnSpc>
              <a:buNone/>
            </a:pPr>
            <a:r>
              <a:rPr lang="pt-BR" dirty="0" smtClean="0"/>
              <a:t>			      ∑</a:t>
            </a:r>
            <a:r>
              <a:rPr lang="pt-BR" sz="2200" dirty="0" smtClean="0"/>
              <a:t> tempos de restabelecimento da rede aérea </a:t>
            </a:r>
          </a:p>
          <a:p>
            <a:pPr>
              <a:lnSpc>
                <a:spcPts val="1600"/>
              </a:lnSpc>
              <a:buNone/>
            </a:pPr>
            <a:r>
              <a:rPr lang="pt-BR" sz="2200" dirty="0" smtClean="0"/>
              <a:t>	</a:t>
            </a:r>
            <a:r>
              <a:rPr lang="pt-BR" sz="2200" dirty="0" err="1" smtClean="0"/>
              <a:t>TMR</a:t>
            </a:r>
            <a:r>
              <a:rPr lang="pt-BR" sz="2400" baseline="-25000" dirty="0" err="1" smtClean="0"/>
              <a:t>rede</a:t>
            </a:r>
            <a:r>
              <a:rPr lang="pt-BR" sz="2400" baseline="-25000" dirty="0" smtClean="0"/>
              <a:t> aérea</a:t>
            </a:r>
            <a:r>
              <a:rPr lang="pt-BR" sz="2200" dirty="0" smtClean="0"/>
              <a:t>   = </a:t>
            </a:r>
          </a:p>
          <a:p>
            <a:pPr>
              <a:lnSpc>
                <a:spcPts val="1600"/>
              </a:lnSpc>
              <a:buNone/>
            </a:pPr>
            <a:r>
              <a:rPr lang="pt-BR" sz="2200" dirty="0" smtClean="0"/>
              <a:t>				      Total de ocorrências no período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22</a:t>
            </a:fld>
            <a:endParaRPr lang="en-GB"/>
          </a:p>
        </p:txBody>
      </p:sp>
      <p:cxnSp>
        <p:nvCxnSpPr>
          <p:cNvPr id="11" name="Conector reto 10"/>
          <p:cNvCxnSpPr/>
          <p:nvPr/>
        </p:nvCxnSpPr>
        <p:spPr>
          <a:xfrm>
            <a:off x="2643174" y="5467901"/>
            <a:ext cx="5429288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642910" y="4857760"/>
            <a:ext cx="8286808" cy="121444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357158" y="1714488"/>
            <a:ext cx="8501122" cy="4411675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t-BR" sz="3500" dirty="0" smtClean="0"/>
              <a:t>INDICADORES DE SISTEMAS FIXOS</a:t>
            </a:r>
          </a:p>
          <a:p>
            <a:pPr algn="ctr">
              <a:buNone/>
            </a:pPr>
            <a:r>
              <a:rPr lang="pt-BR" sz="3400" dirty="0" smtClean="0"/>
              <a:t>TERCEIRO TRILHO</a:t>
            </a:r>
          </a:p>
          <a:p>
            <a:pPr algn="ctr">
              <a:buNone/>
            </a:pPr>
            <a:endParaRPr lang="pt-BR" dirty="0" smtClean="0"/>
          </a:p>
          <a:p>
            <a:pPr>
              <a:buNone/>
            </a:pPr>
            <a:r>
              <a:rPr lang="pt-BR" sz="2800" dirty="0" smtClean="0"/>
              <a:t>	MTBF</a:t>
            </a:r>
            <a:r>
              <a:rPr lang="pt-BR" sz="2800" baseline="-25000" dirty="0" smtClean="0"/>
              <a:t>3º trilho</a:t>
            </a:r>
            <a:r>
              <a:rPr lang="pt-BR" sz="2800" dirty="0" smtClean="0"/>
              <a:t> – Tempo médio entre falhas , calculado pela relação entre o total de horas do período e a quantidade de falhas no terceiro trilho de alimentação dos trens constatadas neste período. </a:t>
            </a:r>
          </a:p>
          <a:p>
            <a:pPr>
              <a:buNone/>
            </a:pPr>
            <a:endParaRPr lang="pt-BR" dirty="0" smtClean="0"/>
          </a:p>
          <a:p>
            <a:pPr>
              <a:lnSpc>
                <a:spcPts val="1600"/>
              </a:lnSpc>
              <a:buNone/>
            </a:pPr>
            <a:r>
              <a:rPr lang="pt-BR" dirty="0" smtClean="0"/>
              <a:t>				</a:t>
            </a:r>
            <a:r>
              <a:rPr lang="pt-BR" sz="2600" dirty="0" smtClean="0"/>
              <a:t>(Total de horas no período) x E</a:t>
            </a:r>
          </a:p>
          <a:p>
            <a:pPr>
              <a:lnSpc>
                <a:spcPts val="1600"/>
              </a:lnSpc>
              <a:buNone/>
            </a:pPr>
            <a:r>
              <a:rPr lang="pt-BR" sz="2600" dirty="0" smtClean="0"/>
              <a:t>	 MTBF</a:t>
            </a:r>
            <a:r>
              <a:rPr lang="pt-BR" sz="2400" baseline="-25000" dirty="0" smtClean="0"/>
              <a:t>3º trilho</a:t>
            </a:r>
            <a:r>
              <a:rPr lang="pt-BR" sz="2400" dirty="0" smtClean="0"/>
              <a:t> </a:t>
            </a:r>
            <a:r>
              <a:rPr lang="pt-BR" sz="2600" dirty="0" smtClean="0"/>
              <a:t>  = </a:t>
            </a:r>
          </a:p>
          <a:p>
            <a:pPr>
              <a:lnSpc>
                <a:spcPts val="1600"/>
              </a:lnSpc>
              <a:buNone/>
            </a:pPr>
            <a:r>
              <a:rPr lang="pt-BR" sz="2600" dirty="0" smtClean="0"/>
              <a:t>			           </a:t>
            </a:r>
            <a:r>
              <a:rPr lang="pt-BR" sz="2400" dirty="0" smtClean="0"/>
              <a:t>Total de falhas em terceiro trilho no período</a:t>
            </a:r>
          </a:p>
          <a:p>
            <a:pPr>
              <a:lnSpc>
                <a:spcPts val="1600"/>
              </a:lnSpc>
              <a:buNone/>
            </a:pPr>
            <a:endParaRPr lang="pt-BR" sz="2600" dirty="0" smtClean="0"/>
          </a:p>
          <a:p>
            <a:pPr>
              <a:lnSpc>
                <a:spcPts val="1600"/>
              </a:lnSpc>
              <a:buNone/>
            </a:pPr>
            <a:r>
              <a:rPr lang="pt-BR" sz="2600" dirty="0" smtClean="0"/>
              <a:t>	E = Extensão do terceiro trilho (inclui pátios e vias principais)</a:t>
            </a:r>
          </a:p>
          <a:p>
            <a:pPr>
              <a:lnSpc>
                <a:spcPts val="1600"/>
              </a:lnSpc>
              <a:buNone/>
            </a:pPr>
            <a:r>
              <a:rPr lang="pt-BR" sz="2800" dirty="0" smtClean="0"/>
              <a:t>	</a:t>
            </a:r>
          </a:p>
          <a:p>
            <a:pPr>
              <a:lnSpc>
                <a:spcPts val="1600"/>
              </a:lnSpc>
              <a:buNone/>
            </a:pPr>
            <a:r>
              <a:rPr lang="pt-BR" sz="2800" dirty="0" smtClean="0"/>
              <a:t>	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23</a:t>
            </a:fld>
            <a:endParaRPr lang="en-GB"/>
          </a:p>
        </p:txBody>
      </p:sp>
      <p:cxnSp>
        <p:nvCxnSpPr>
          <p:cNvPr id="11" name="Conector reto 10"/>
          <p:cNvCxnSpPr/>
          <p:nvPr/>
        </p:nvCxnSpPr>
        <p:spPr>
          <a:xfrm>
            <a:off x="2643174" y="4557922"/>
            <a:ext cx="464347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642910" y="4000504"/>
            <a:ext cx="7072362" cy="157163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Espaço Reservado para Rodapé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285720" y="1714488"/>
            <a:ext cx="8643998" cy="441167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700" dirty="0" smtClean="0"/>
              <a:t>INDICADORES DE SISTEMAS FIXOS</a:t>
            </a:r>
          </a:p>
          <a:p>
            <a:pPr algn="ctr">
              <a:buNone/>
            </a:pPr>
            <a:r>
              <a:rPr lang="pt-BR" sz="2600" dirty="0" smtClean="0"/>
              <a:t>TERCEIRO TRILHO</a:t>
            </a:r>
          </a:p>
          <a:p>
            <a:pPr algn="ctr">
              <a:buNone/>
            </a:pPr>
            <a:endParaRPr lang="pt-BR" sz="2600" dirty="0" smtClean="0"/>
          </a:p>
          <a:p>
            <a:pPr>
              <a:buNone/>
            </a:pPr>
            <a:r>
              <a:rPr lang="pt-BR" sz="2800" dirty="0" smtClean="0"/>
              <a:t>	</a:t>
            </a:r>
            <a:r>
              <a:rPr lang="pt-BR" sz="2200" dirty="0" smtClean="0"/>
              <a:t>D</a:t>
            </a:r>
            <a:r>
              <a:rPr lang="pt-BR" sz="2200" baseline="-25000" dirty="0" smtClean="0"/>
              <a:t>3º trilho</a:t>
            </a:r>
            <a:r>
              <a:rPr lang="pt-BR" sz="2200" dirty="0" smtClean="0"/>
              <a:t> – Disponibilidade média do terceiro trilho de alimentação dos trens, calculada pela relação entre o total de horas indisponíveis do terceiro trilho e o total de horas do período. </a:t>
            </a:r>
          </a:p>
          <a:p>
            <a:pPr>
              <a:buNone/>
            </a:pPr>
            <a:endParaRPr lang="pt-BR" dirty="0" smtClean="0"/>
          </a:p>
          <a:p>
            <a:pPr>
              <a:lnSpc>
                <a:spcPts val="1600"/>
              </a:lnSpc>
              <a:buNone/>
            </a:pPr>
            <a:r>
              <a:rPr lang="pt-BR" dirty="0" smtClean="0"/>
              <a:t>	</a:t>
            </a:r>
            <a:r>
              <a:rPr lang="pt-BR" sz="1900" dirty="0" smtClean="0"/>
              <a:t>	             	    </a:t>
            </a:r>
            <a:r>
              <a:rPr lang="pt-BR" sz="2200" dirty="0" smtClean="0"/>
              <a:t>Total de horas indisponíveis do terceiro trilho no período</a:t>
            </a:r>
          </a:p>
          <a:p>
            <a:pPr>
              <a:lnSpc>
                <a:spcPts val="1600"/>
              </a:lnSpc>
              <a:buNone/>
            </a:pPr>
            <a:r>
              <a:rPr lang="pt-BR" sz="2200" dirty="0" smtClean="0"/>
              <a:t>	D</a:t>
            </a:r>
            <a:r>
              <a:rPr lang="pt-BR" sz="2400" baseline="-25000" dirty="0" smtClean="0"/>
              <a:t>3º trilho</a:t>
            </a:r>
            <a:r>
              <a:rPr lang="pt-BR" sz="2200" dirty="0" smtClean="0"/>
              <a:t>   = 1  -</a:t>
            </a:r>
          </a:p>
          <a:p>
            <a:pPr>
              <a:lnSpc>
                <a:spcPts val="1600"/>
              </a:lnSpc>
              <a:buNone/>
            </a:pPr>
            <a:r>
              <a:rPr lang="pt-BR" sz="2200" dirty="0" smtClean="0"/>
              <a:t>					Total de horas no período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24</a:t>
            </a:fld>
            <a:endParaRPr lang="en-GB"/>
          </a:p>
        </p:txBody>
      </p:sp>
      <p:cxnSp>
        <p:nvCxnSpPr>
          <p:cNvPr id="11" name="Conector reto 10"/>
          <p:cNvCxnSpPr/>
          <p:nvPr/>
        </p:nvCxnSpPr>
        <p:spPr>
          <a:xfrm>
            <a:off x="2428860" y="5325025"/>
            <a:ext cx="642942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642910" y="4857760"/>
            <a:ext cx="8358246" cy="10001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Espaço Reservado para Rodapé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285720" y="1714488"/>
            <a:ext cx="8643998" cy="441167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t-BR" sz="2700" dirty="0" smtClean="0"/>
              <a:t>INDICADORES DE SISTEMAS FIXOS</a:t>
            </a:r>
          </a:p>
          <a:p>
            <a:pPr algn="ctr">
              <a:buNone/>
            </a:pPr>
            <a:r>
              <a:rPr lang="pt-BR" sz="2600" dirty="0" smtClean="0"/>
              <a:t>TERCEIRO TRILHO</a:t>
            </a:r>
          </a:p>
          <a:p>
            <a:pPr algn="ctr">
              <a:buNone/>
            </a:pPr>
            <a:endParaRPr lang="pt-BR" dirty="0" smtClean="0"/>
          </a:p>
          <a:p>
            <a:pPr>
              <a:buNone/>
            </a:pPr>
            <a:r>
              <a:rPr lang="pt-BR" sz="2800" dirty="0" smtClean="0"/>
              <a:t>	</a:t>
            </a:r>
            <a:r>
              <a:rPr lang="pt-BR" sz="2200" dirty="0" smtClean="0"/>
              <a:t>TMR</a:t>
            </a:r>
            <a:r>
              <a:rPr lang="pt-BR" sz="2200" baseline="-25000" dirty="0" smtClean="0"/>
              <a:t>3º trilho</a:t>
            </a:r>
            <a:r>
              <a:rPr lang="pt-BR" sz="2200" dirty="0" smtClean="0"/>
              <a:t> – Tempo médio de restabelecimento, calculado pela relação entre o total de horas necessárias para o restabelecimento das condições operacionais do terceiro trilho e o total de ocorrências registradas.</a:t>
            </a:r>
          </a:p>
          <a:p>
            <a:pPr>
              <a:buNone/>
            </a:pPr>
            <a:endParaRPr lang="pt-BR" dirty="0" smtClean="0"/>
          </a:p>
          <a:p>
            <a:pPr>
              <a:lnSpc>
                <a:spcPts val="1600"/>
              </a:lnSpc>
              <a:buNone/>
            </a:pPr>
            <a:r>
              <a:rPr lang="pt-BR" dirty="0" smtClean="0"/>
              <a:t>			      ∑</a:t>
            </a:r>
            <a:r>
              <a:rPr lang="pt-BR" sz="2200" dirty="0" smtClean="0"/>
              <a:t> tempos de restabelecimento do terceiro trilho </a:t>
            </a:r>
          </a:p>
          <a:p>
            <a:pPr>
              <a:lnSpc>
                <a:spcPts val="1600"/>
              </a:lnSpc>
              <a:buNone/>
            </a:pPr>
            <a:r>
              <a:rPr lang="pt-BR" sz="2200" dirty="0" smtClean="0"/>
              <a:t>	TMR</a:t>
            </a:r>
            <a:r>
              <a:rPr lang="pt-BR" sz="2400" baseline="-25000" dirty="0" smtClean="0"/>
              <a:t>3º trilho</a:t>
            </a:r>
            <a:r>
              <a:rPr lang="pt-BR" sz="2200" dirty="0" smtClean="0"/>
              <a:t>   = </a:t>
            </a:r>
          </a:p>
          <a:p>
            <a:pPr>
              <a:lnSpc>
                <a:spcPts val="1600"/>
              </a:lnSpc>
              <a:buNone/>
            </a:pPr>
            <a:r>
              <a:rPr lang="pt-BR" sz="2200" dirty="0" smtClean="0"/>
              <a:t>				      Total de ocorrências no período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25</a:t>
            </a:fld>
            <a:endParaRPr lang="en-GB"/>
          </a:p>
        </p:txBody>
      </p:sp>
      <p:cxnSp>
        <p:nvCxnSpPr>
          <p:cNvPr id="11" name="Conector reto 10"/>
          <p:cNvCxnSpPr/>
          <p:nvPr/>
        </p:nvCxnSpPr>
        <p:spPr>
          <a:xfrm>
            <a:off x="2636131" y="5449186"/>
            <a:ext cx="5715040" cy="1992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642910" y="4857760"/>
            <a:ext cx="8286808" cy="121444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357158" y="1500174"/>
            <a:ext cx="8501122" cy="4625989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pt-BR" sz="6800" dirty="0" smtClean="0"/>
              <a:t>INDICADORES DE SISTEMAS FIXOS</a:t>
            </a:r>
          </a:p>
          <a:p>
            <a:pPr algn="ctr">
              <a:buNone/>
            </a:pPr>
            <a:r>
              <a:rPr lang="pt-BR" sz="6500" dirty="0" smtClean="0"/>
              <a:t>ELEVADORES</a:t>
            </a:r>
          </a:p>
          <a:p>
            <a:pPr algn="ctr">
              <a:buNone/>
            </a:pPr>
            <a:endParaRPr lang="pt-BR" sz="4200" dirty="0" smtClean="0"/>
          </a:p>
          <a:p>
            <a:pPr algn="ctr">
              <a:buNone/>
            </a:pPr>
            <a:endParaRPr lang="pt-BR" dirty="0" smtClean="0"/>
          </a:p>
          <a:p>
            <a:pPr>
              <a:buNone/>
            </a:pPr>
            <a:r>
              <a:rPr lang="pt-BR" sz="2800" dirty="0" smtClean="0"/>
              <a:t>	</a:t>
            </a:r>
            <a:r>
              <a:rPr lang="pt-BR" sz="5500" dirty="0" smtClean="0"/>
              <a:t>MTBF – Tempo médio entre falhas , calculado pela relação entre o total de horas do período e a quantidade de falhas em elevadores de mesma tecnologia ou fabricação, constatadas neste período. </a:t>
            </a:r>
          </a:p>
          <a:p>
            <a:pPr>
              <a:buNone/>
            </a:pPr>
            <a:endParaRPr lang="pt-BR" sz="2800" dirty="0" smtClean="0"/>
          </a:p>
          <a:p>
            <a:pPr>
              <a:buNone/>
            </a:pPr>
            <a:endParaRPr lang="pt-BR" sz="2800" dirty="0" smtClean="0"/>
          </a:p>
          <a:p>
            <a:pPr>
              <a:buNone/>
            </a:pPr>
            <a:endParaRPr lang="pt-BR" dirty="0" smtClean="0"/>
          </a:p>
          <a:p>
            <a:pPr>
              <a:lnSpc>
                <a:spcPts val="1600"/>
              </a:lnSpc>
              <a:buNone/>
            </a:pPr>
            <a:r>
              <a:rPr lang="pt-BR" dirty="0" smtClean="0"/>
              <a:t>			   </a:t>
            </a:r>
            <a:r>
              <a:rPr lang="pt-BR" sz="4200" dirty="0" smtClean="0"/>
              <a:t>   </a:t>
            </a:r>
            <a:r>
              <a:rPr lang="pt-BR" sz="5000" dirty="0" smtClean="0"/>
              <a:t>(Total de horas no período) x EL</a:t>
            </a:r>
          </a:p>
          <a:p>
            <a:pPr>
              <a:lnSpc>
                <a:spcPts val="1600"/>
              </a:lnSpc>
              <a:buNone/>
            </a:pPr>
            <a:r>
              <a:rPr lang="pt-BR" sz="4200" dirty="0" smtClean="0"/>
              <a:t>	 </a:t>
            </a:r>
            <a:r>
              <a:rPr lang="pt-BR" sz="5000" dirty="0" smtClean="0"/>
              <a:t>MTBF   =</a:t>
            </a:r>
            <a:r>
              <a:rPr lang="pt-BR" sz="4200" dirty="0" smtClean="0"/>
              <a:t> </a:t>
            </a:r>
          </a:p>
          <a:p>
            <a:pPr>
              <a:lnSpc>
                <a:spcPts val="1600"/>
              </a:lnSpc>
              <a:buNone/>
            </a:pPr>
            <a:r>
              <a:rPr lang="pt-BR" sz="4200" dirty="0" smtClean="0"/>
              <a:t>			</a:t>
            </a:r>
            <a:r>
              <a:rPr lang="pt-BR" sz="5000" dirty="0" smtClean="0"/>
              <a:t>Total de falhas em elevadores no período</a:t>
            </a:r>
          </a:p>
          <a:p>
            <a:pPr>
              <a:lnSpc>
                <a:spcPts val="1600"/>
              </a:lnSpc>
              <a:buNone/>
            </a:pPr>
            <a:endParaRPr lang="pt-BR" sz="4200" dirty="0" smtClean="0"/>
          </a:p>
          <a:p>
            <a:pPr>
              <a:lnSpc>
                <a:spcPts val="1600"/>
              </a:lnSpc>
              <a:buNone/>
            </a:pPr>
            <a:r>
              <a:rPr lang="pt-BR" sz="4200" dirty="0" smtClean="0"/>
              <a:t>	</a:t>
            </a:r>
            <a:r>
              <a:rPr lang="pt-BR" sz="5000" dirty="0" smtClean="0"/>
              <a:t>EL = Número de elevadores de mesma tecnologia ou fabricação</a:t>
            </a:r>
          </a:p>
          <a:p>
            <a:pPr>
              <a:lnSpc>
                <a:spcPts val="1600"/>
              </a:lnSpc>
              <a:buNone/>
            </a:pPr>
            <a:r>
              <a:rPr lang="pt-BR" sz="2800" dirty="0" smtClean="0"/>
              <a:t>	</a:t>
            </a:r>
          </a:p>
          <a:p>
            <a:pPr>
              <a:lnSpc>
                <a:spcPts val="1600"/>
              </a:lnSpc>
              <a:buNone/>
            </a:pPr>
            <a:r>
              <a:rPr lang="pt-BR" sz="2800" dirty="0" smtClean="0"/>
              <a:t>	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26</a:t>
            </a:fld>
            <a:endParaRPr lang="en-GB"/>
          </a:p>
        </p:txBody>
      </p:sp>
      <p:cxnSp>
        <p:nvCxnSpPr>
          <p:cNvPr id="11" name="Conector reto 10"/>
          <p:cNvCxnSpPr/>
          <p:nvPr/>
        </p:nvCxnSpPr>
        <p:spPr>
          <a:xfrm>
            <a:off x="1928794" y="4533371"/>
            <a:ext cx="464347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642910" y="4000504"/>
            <a:ext cx="6929486" cy="157163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285720" y="1714488"/>
            <a:ext cx="8643998" cy="4411675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t-BR" sz="2900" dirty="0" smtClean="0"/>
              <a:t>INDICADORES DE SISTEMAS FIXOS</a:t>
            </a:r>
          </a:p>
          <a:p>
            <a:pPr algn="ctr">
              <a:buNone/>
            </a:pPr>
            <a:r>
              <a:rPr lang="pt-BR" sz="2800" dirty="0" smtClean="0"/>
              <a:t>ELEVADORES</a:t>
            </a:r>
          </a:p>
          <a:p>
            <a:pPr algn="ctr">
              <a:buNone/>
            </a:pPr>
            <a:endParaRPr lang="pt-BR" sz="2600" dirty="0" smtClean="0"/>
          </a:p>
          <a:p>
            <a:pPr>
              <a:buNone/>
            </a:pPr>
            <a:r>
              <a:rPr lang="pt-BR" sz="2800" dirty="0" smtClean="0"/>
              <a:t>	</a:t>
            </a:r>
            <a:r>
              <a:rPr lang="pt-BR" sz="2400" dirty="0" err="1" smtClean="0"/>
              <a:t>D</a:t>
            </a:r>
            <a:r>
              <a:rPr lang="pt-BR" sz="2400" baseline="-25000" dirty="0" err="1" smtClean="0"/>
              <a:t>elevadores</a:t>
            </a:r>
            <a:r>
              <a:rPr lang="pt-BR" sz="2400" dirty="0" smtClean="0"/>
              <a:t> – Disponibilidade média do conjunto de elevadores, calculada pela relação entre o total de horas indisponíveis dos elevadores e o total de horas do período.</a:t>
            </a:r>
            <a:r>
              <a:rPr lang="pt-BR" sz="2800" dirty="0" smtClean="0"/>
              <a:t> </a:t>
            </a:r>
          </a:p>
          <a:p>
            <a:pPr>
              <a:buNone/>
            </a:pPr>
            <a:endParaRPr lang="pt-BR" dirty="0" smtClean="0"/>
          </a:p>
          <a:p>
            <a:pPr>
              <a:lnSpc>
                <a:spcPts val="1600"/>
              </a:lnSpc>
              <a:buNone/>
            </a:pPr>
            <a:r>
              <a:rPr lang="pt-BR" dirty="0" smtClean="0"/>
              <a:t>	</a:t>
            </a:r>
            <a:r>
              <a:rPr lang="pt-BR" sz="1900" dirty="0" smtClean="0"/>
              <a:t>	             	      </a:t>
            </a:r>
            <a:r>
              <a:rPr lang="pt-BR" sz="2300" dirty="0" smtClean="0"/>
              <a:t>Total de horas indisponíveis dos elevadores no período</a:t>
            </a:r>
          </a:p>
          <a:p>
            <a:pPr>
              <a:lnSpc>
                <a:spcPts val="1600"/>
              </a:lnSpc>
              <a:buNone/>
            </a:pPr>
            <a:r>
              <a:rPr lang="pt-BR" sz="2300" dirty="0" smtClean="0"/>
              <a:t>	</a:t>
            </a:r>
            <a:r>
              <a:rPr lang="pt-BR" sz="2300" dirty="0" err="1" smtClean="0"/>
              <a:t>D</a:t>
            </a:r>
            <a:r>
              <a:rPr lang="pt-BR" sz="2300" baseline="-25000" dirty="0" err="1" smtClean="0"/>
              <a:t>elevadores</a:t>
            </a:r>
            <a:r>
              <a:rPr lang="pt-BR" sz="2300" dirty="0" smtClean="0"/>
              <a:t>   = 1  -</a:t>
            </a:r>
          </a:p>
          <a:p>
            <a:pPr>
              <a:lnSpc>
                <a:spcPts val="1600"/>
              </a:lnSpc>
              <a:buNone/>
            </a:pPr>
            <a:r>
              <a:rPr lang="pt-BR" sz="2300" dirty="0" smtClean="0"/>
              <a:t>					Total de horas no período x EL</a:t>
            </a:r>
          </a:p>
          <a:p>
            <a:pPr>
              <a:lnSpc>
                <a:spcPts val="1600"/>
              </a:lnSpc>
              <a:buNone/>
            </a:pPr>
            <a:endParaRPr lang="pt-BR" sz="2300" dirty="0" smtClean="0"/>
          </a:p>
          <a:p>
            <a:pPr>
              <a:lnSpc>
                <a:spcPts val="1600"/>
              </a:lnSpc>
              <a:buNone/>
            </a:pPr>
            <a:r>
              <a:rPr lang="pt-BR" sz="2300" dirty="0" smtClean="0"/>
              <a:t>	EL = Número de elevadores de mesma tecnologia ou fabricação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27</a:t>
            </a:fld>
            <a:endParaRPr lang="en-GB"/>
          </a:p>
        </p:txBody>
      </p:sp>
      <p:cxnSp>
        <p:nvCxnSpPr>
          <p:cNvPr id="11" name="Conector reto 10"/>
          <p:cNvCxnSpPr/>
          <p:nvPr/>
        </p:nvCxnSpPr>
        <p:spPr>
          <a:xfrm>
            <a:off x="2500298" y="5027601"/>
            <a:ext cx="6143668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642910" y="4572008"/>
            <a:ext cx="8286808" cy="150019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357158" y="1714488"/>
            <a:ext cx="8501122" cy="4411675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t-BR" sz="3500" dirty="0" smtClean="0"/>
              <a:t>INDICADORES DE SISTEMAS FIXOS</a:t>
            </a:r>
          </a:p>
          <a:p>
            <a:pPr algn="ctr">
              <a:buNone/>
            </a:pPr>
            <a:r>
              <a:rPr lang="pt-BR" sz="3400" dirty="0" smtClean="0"/>
              <a:t>ESCADAS ROLANTES</a:t>
            </a:r>
          </a:p>
          <a:p>
            <a:pPr algn="ctr">
              <a:buNone/>
            </a:pPr>
            <a:endParaRPr lang="pt-BR" dirty="0" smtClean="0"/>
          </a:p>
          <a:p>
            <a:pPr>
              <a:buNone/>
            </a:pPr>
            <a:r>
              <a:rPr lang="pt-BR" sz="2800" dirty="0" smtClean="0"/>
              <a:t>	MTBF – Tempo médio entre falhas , calculado pela relação entre o total de horas do período e a quantidade de falhas em escadas rolantes constatadas neste período. </a:t>
            </a:r>
          </a:p>
          <a:p>
            <a:pPr>
              <a:buNone/>
            </a:pPr>
            <a:endParaRPr lang="pt-BR" dirty="0" smtClean="0"/>
          </a:p>
          <a:p>
            <a:pPr>
              <a:lnSpc>
                <a:spcPts val="1600"/>
              </a:lnSpc>
              <a:buNone/>
            </a:pPr>
            <a:r>
              <a:rPr lang="pt-BR" dirty="0" smtClean="0"/>
              <a:t>			      </a:t>
            </a:r>
            <a:r>
              <a:rPr lang="pt-BR" sz="2600" dirty="0" smtClean="0"/>
              <a:t>(Total de horas no período) x ER</a:t>
            </a:r>
          </a:p>
          <a:p>
            <a:pPr>
              <a:lnSpc>
                <a:spcPts val="1600"/>
              </a:lnSpc>
              <a:buNone/>
            </a:pPr>
            <a:r>
              <a:rPr lang="pt-BR" sz="2600" dirty="0" smtClean="0"/>
              <a:t>	 MTBF</a:t>
            </a:r>
            <a:r>
              <a:rPr lang="pt-BR" sz="2400" dirty="0" smtClean="0"/>
              <a:t> </a:t>
            </a:r>
            <a:r>
              <a:rPr lang="pt-BR" sz="2600" dirty="0" smtClean="0"/>
              <a:t>  = </a:t>
            </a:r>
          </a:p>
          <a:p>
            <a:pPr>
              <a:lnSpc>
                <a:spcPts val="1600"/>
              </a:lnSpc>
              <a:buNone/>
            </a:pPr>
            <a:r>
              <a:rPr lang="pt-BR" sz="2600" dirty="0" smtClean="0"/>
              <a:t>			T</a:t>
            </a:r>
            <a:r>
              <a:rPr lang="pt-BR" sz="2400" dirty="0" smtClean="0"/>
              <a:t>otal de falhas em escadas rolantes no período</a:t>
            </a:r>
          </a:p>
          <a:p>
            <a:pPr>
              <a:lnSpc>
                <a:spcPts val="1600"/>
              </a:lnSpc>
              <a:buNone/>
            </a:pPr>
            <a:endParaRPr lang="pt-BR" sz="2600" dirty="0" smtClean="0"/>
          </a:p>
          <a:p>
            <a:pPr>
              <a:lnSpc>
                <a:spcPts val="1600"/>
              </a:lnSpc>
              <a:buNone/>
            </a:pPr>
            <a:r>
              <a:rPr lang="pt-BR" sz="2600" dirty="0" smtClean="0"/>
              <a:t>	ER = Número total de escadas rolantes</a:t>
            </a:r>
          </a:p>
          <a:p>
            <a:pPr>
              <a:lnSpc>
                <a:spcPts val="1600"/>
              </a:lnSpc>
              <a:buNone/>
            </a:pPr>
            <a:r>
              <a:rPr lang="pt-BR" sz="2800" dirty="0" smtClean="0"/>
              <a:t>	</a:t>
            </a:r>
          </a:p>
          <a:p>
            <a:pPr>
              <a:lnSpc>
                <a:spcPts val="1600"/>
              </a:lnSpc>
              <a:buNone/>
            </a:pPr>
            <a:r>
              <a:rPr lang="pt-BR" sz="2800" dirty="0" smtClean="0"/>
              <a:t>	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28</a:t>
            </a:fld>
            <a:endParaRPr lang="en-GB"/>
          </a:p>
        </p:txBody>
      </p:sp>
      <p:cxnSp>
        <p:nvCxnSpPr>
          <p:cNvPr id="11" name="Conector reto 10"/>
          <p:cNvCxnSpPr/>
          <p:nvPr/>
        </p:nvCxnSpPr>
        <p:spPr>
          <a:xfrm flipV="1">
            <a:off x="2214546" y="4532164"/>
            <a:ext cx="4643470" cy="2575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642910" y="3929066"/>
            <a:ext cx="6929486" cy="164307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285720" y="1714488"/>
            <a:ext cx="8643998" cy="4411675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t-BR" sz="2900" dirty="0" smtClean="0"/>
              <a:t>INDICADORES DE SISTEMAS FIXOS</a:t>
            </a:r>
          </a:p>
          <a:p>
            <a:pPr algn="ctr">
              <a:buNone/>
            </a:pPr>
            <a:r>
              <a:rPr lang="pt-BR" sz="2800" dirty="0" smtClean="0"/>
              <a:t>ESCADAS ROLANTES</a:t>
            </a:r>
          </a:p>
          <a:p>
            <a:pPr algn="ctr">
              <a:buNone/>
            </a:pPr>
            <a:endParaRPr lang="pt-BR" sz="2600" dirty="0" smtClean="0"/>
          </a:p>
          <a:p>
            <a:pPr>
              <a:buNone/>
            </a:pPr>
            <a:r>
              <a:rPr lang="pt-BR" sz="2800" dirty="0" smtClean="0"/>
              <a:t>	</a:t>
            </a:r>
            <a:r>
              <a:rPr lang="pt-BR" sz="2400" dirty="0" smtClean="0"/>
              <a:t>D</a:t>
            </a:r>
            <a:r>
              <a:rPr lang="pt-BR" sz="2400" baseline="-25000" dirty="0" smtClean="0"/>
              <a:t>ER</a:t>
            </a:r>
            <a:r>
              <a:rPr lang="pt-BR" sz="2400" dirty="0" smtClean="0"/>
              <a:t> – Disponibilidade média do conjunto de escadas rolantes, calculada pela relação entre o total de horas indisponíveis de escadas rolantes e o total de horas do período</a:t>
            </a:r>
            <a:r>
              <a:rPr lang="pt-BR" sz="2600" dirty="0" smtClean="0"/>
              <a:t>.</a:t>
            </a:r>
            <a:r>
              <a:rPr lang="pt-BR" sz="2800" dirty="0" smtClean="0"/>
              <a:t> </a:t>
            </a:r>
          </a:p>
          <a:p>
            <a:pPr>
              <a:buNone/>
            </a:pPr>
            <a:endParaRPr lang="pt-BR" dirty="0" smtClean="0"/>
          </a:p>
          <a:p>
            <a:pPr>
              <a:lnSpc>
                <a:spcPts val="1600"/>
              </a:lnSpc>
              <a:buNone/>
            </a:pPr>
            <a:r>
              <a:rPr lang="pt-BR" dirty="0" smtClean="0"/>
              <a:t>	</a:t>
            </a:r>
            <a:r>
              <a:rPr lang="pt-BR" sz="1900" dirty="0" smtClean="0"/>
              <a:t>	               </a:t>
            </a:r>
            <a:r>
              <a:rPr lang="pt-BR" sz="2300" dirty="0" smtClean="0"/>
              <a:t>Total de horas indisponíveis das escadas rolantes no período</a:t>
            </a:r>
          </a:p>
          <a:p>
            <a:pPr>
              <a:lnSpc>
                <a:spcPts val="1600"/>
              </a:lnSpc>
              <a:buNone/>
            </a:pPr>
            <a:r>
              <a:rPr lang="pt-BR" sz="2600" dirty="0" smtClean="0"/>
              <a:t>	</a:t>
            </a:r>
            <a:r>
              <a:rPr lang="pt-BR" sz="2300" dirty="0" smtClean="0"/>
              <a:t>D</a:t>
            </a:r>
            <a:r>
              <a:rPr lang="pt-BR" sz="2300" baseline="-25000" dirty="0" smtClean="0"/>
              <a:t>ER</a:t>
            </a:r>
            <a:r>
              <a:rPr lang="pt-BR" sz="2300" dirty="0" smtClean="0"/>
              <a:t>   = 1</a:t>
            </a:r>
            <a:r>
              <a:rPr lang="pt-BR" sz="2600" dirty="0" smtClean="0"/>
              <a:t>  -</a:t>
            </a:r>
          </a:p>
          <a:p>
            <a:pPr>
              <a:lnSpc>
                <a:spcPts val="1600"/>
              </a:lnSpc>
              <a:buNone/>
            </a:pPr>
            <a:r>
              <a:rPr lang="pt-BR" sz="2600" dirty="0" smtClean="0"/>
              <a:t>					</a:t>
            </a:r>
            <a:r>
              <a:rPr lang="pt-BR" sz="2300" dirty="0" smtClean="0"/>
              <a:t>Total de horas no período x ER</a:t>
            </a:r>
          </a:p>
          <a:p>
            <a:pPr>
              <a:lnSpc>
                <a:spcPts val="1600"/>
              </a:lnSpc>
              <a:buNone/>
            </a:pPr>
            <a:endParaRPr lang="pt-BR" sz="2600" dirty="0" smtClean="0"/>
          </a:p>
          <a:p>
            <a:pPr>
              <a:lnSpc>
                <a:spcPts val="1600"/>
              </a:lnSpc>
              <a:buNone/>
            </a:pPr>
            <a:r>
              <a:rPr lang="pt-BR" sz="2600" dirty="0" smtClean="0"/>
              <a:t>	 </a:t>
            </a:r>
            <a:r>
              <a:rPr lang="pt-BR" sz="2300" dirty="0" smtClean="0"/>
              <a:t>ER = Número total de escadas rolantes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29</a:t>
            </a:fld>
            <a:endParaRPr lang="en-GB"/>
          </a:p>
        </p:txBody>
      </p:sp>
      <p:cxnSp>
        <p:nvCxnSpPr>
          <p:cNvPr id="11" name="Conector reto 10"/>
          <p:cNvCxnSpPr/>
          <p:nvPr/>
        </p:nvCxnSpPr>
        <p:spPr>
          <a:xfrm>
            <a:off x="2000232" y="5012308"/>
            <a:ext cx="6858048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642910" y="4357694"/>
            <a:ext cx="8286808" cy="171451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t-BR" dirty="0" smtClean="0"/>
              <a:t>SUB-SISTEMAS A SEREM ACOMPANHADOS</a:t>
            </a:r>
          </a:p>
          <a:p>
            <a:pPr algn="ctr">
              <a:buNone/>
            </a:pPr>
            <a:endParaRPr lang="pt-BR" dirty="0" smtClean="0"/>
          </a:p>
          <a:p>
            <a:pPr>
              <a:buFont typeface="Wingdings" pitchFamily="2" charset="2"/>
              <a:buChar char="§"/>
            </a:pPr>
            <a:r>
              <a:rPr lang="pt-BR" dirty="0" smtClean="0"/>
              <a:t>Material rodante</a:t>
            </a:r>
            <a:endParaRPr lang="pt-BR" dirty="0"/>
          </a:p>
          <a:p>
            <a:pPr>
              <a:buFont typeface="Wingdings" pitchFamily="2" charset="2"/>
              <a:buChar char="§"/>
            </a:pPr>
            <a:r>
              <a:rPr lang="pt-BR" dirty="0" smtClean="0"/>
              <a:t>Sinalização</a:t>
            </a:r>
          </a:p>
          <a:p>
            <a:pPr>
              <a:buFont typeface="Wingdings" pitchFamily="2" charset="2"/>
              <a:buChar char="§"/>
            </a:pPr>
            <a:r>
              <a:rPr lang="pt-BR" dirty="0" smtClean="0"/>
              <a:t>Máquinas de chave</a:t>
            </a:r>
          </a:p>
          <a:p>
            <a:pPr>
              <a:buFont typeface="Wingdings" pitchFamily="2" charset="2"/>
              <a:buChar char="§"/>
            </a:pPr>
            <a:r>
              <a:rPr lang="pt-BR" dirty="0" smtClean="0"/>
              <a:t>Alimentação elétrica</a:t>
            </a:r>
          </a:p>
          <a:p>
            <a:pPr>
              <a:buFont typeface="Wingdings" pitchFamily="2" charset="2"/>
              <a:buChar char="§"/>
            </a:pPr>
            <a:r>
              <a:rPr lang="pt-BR" dirty="0" smtClean="0"/>
              <a:t>Elevadores</a:t>
            </a:r>
          </a:p>
          <a:p>
            <a:pPr>
              <a:buFont typeface="Wingdings" pitchFamily="2" charset="2"/>
              <a:buChar char="§"/>
            </a:pPr>
            <a:r>
              <a:rPr lang="pt-BR" dirty="0" smtClean="0"/>
              <a:t>Escadas rolantes</a:t>
            </a:r>
          </a:p>
          <a:p>
            <a:pPr>
              <a:buFont typeface="Wingdings" pitchFamily="2" charset="2"/>
              <a:buChar char="§"/>
            </a:pPr>
            <a:r>
              <a:rPr lang="pt-BR" dirty="0" smtClean="0"/>
              <a:t>Bloqueios eletrônicos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357158" y="1714488"/>
            <a:ext cx="8501122" cy="4411675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t-BR" sz="3500" dirty="0" smtClean="0"/>
              <a:t>INDICADORES DE SISTEMAS FIXOS</a:t>
            </a:r>
          </a:p>
          <a:p>
            <a:pPr algn="ctr">
              <a:buNone/>
            </a:pPr>
            <a:r>
              <a:rPr lang="pt-BR" sz="3400" dirty="0" smtClean="0"/>
              <a:t>BLOQUEIOS ELETRÔNICOS</a:t>
            </a:r>
          </a:p>
          <a:p>
            <a:pPr algn="ctr">
              <a:buNone/>
            </a:pPr>
            <a:endParaRPr lang="pt-BR" dirty="0" smtClean="0"/>
          </a:p>
          <a:p>
            <a:pPr>
              <a:buNone/>
            </a:pPr>
            <a:r>
              <a:rPr lang="pt-BR" sz="2800" dirty="0" smtClean="0"/>
              <a:t>	MTBF – Tempo médio entre falhas , calculado pela relação entre o total de horas do período e a quantidade de falhas em bloqueios eletrônicos constatadas neste período. </a:t>
            </a:r>
          </a:p>
          <a:p>
            <a:pPr>
              <a:buNone/>
            </a:pPr>
            <a:endParaRPr lang="pt-BR" dirty="0" smtClean="0"/>
          </a:p>
          <a:p>
            <a:pPr>
              <a:lnSpc>
                <a:spcPts val="1600"/>
              </a:lnSpc>
              <a:buNone/>
            </a:pPr>
            <a:r>
              <a:rPr lang="pt-BR" dirty="0" smtClean="0"/>
              <a:t>				</a:t>
            </a:r>
            <a:r>
              <a:rPr lang="pt-BR" sz="2600" dirty="0" smtClean="0"/>
              <a:t>(Total de horas no período) x BE</a:t>
            </a:r>
          </a:p>
          <a:p>
            <a:pPr>
              <a:lnSpc>
                <a:spcPts val="1600"/>
              </a:lnSpc>
              <a:buNone/>
            </a:pPr>
            <a:r>
              <a:rPr lang="pt-BR" sz="2600" dirty="0" smtClean="0"/>
              <a:t>	 MTBF</a:t>
            </a:r>
            <a:r>
              <a:rPr lang="pt-BR" sz="2400" dirty="0" smtClean="0"/>
              <a:t> </a:t>
            </a:r>
            <a:r>
              <a:rPr lang="pt-BR" sz="2600" dirty="0" smtClean="0"/>
              <a:t>  = </a:t>
            </a:r>
          </a:p>
          <a:p>
            <a:pPr>
              <a:lnSpc>
                <a:spcPts val="1600"/>
              </a:lnSpc>
              <a:buNone/>
            </a:pPr>
            <a:r>
              <a:rPr lang="pt-BR" sz="2600" dirty="0" smtClean="0"/>
              <a:t>			T</a:t>
            </a:r>
            <a:r>
              <a:rPr lang="pt-BR" sz="2400" dirty="0" smtClean="0"/>
              <a:t>otal de falhas em bloqueios eletrônicos no período</a:t>
            </a:r>
          </a:p>
          <a:p>
            <a:pPr>
              <a:lnSpc>
                <a:spcPts val="1600"/>
              </a:lnSpc>
              <a:buNone/>
            </a:pPr>
            <a:endParaRPr lang="pt-BR" sz="2600" dirty="0" smtClean="0"/>
          </a:p>
          <a:p>
            <a:pPr>
              <a:lnSpc>
                <a:spcPts val="1600"/>
              </a:lnSpc>
              <a:buNone/>
            </a:pPr>
            <a:r>
              <a:rPr lang="pt-BR" sz="2600" dirty="0" smtClean="0"/>
              <a:t>	BE = Número total de bloqueios eletrônicos</a:t>
            </a:r>
          </a:p>
          <a:p>
            <a:pPr>
              <a:lnSpc>
                <a:spcPts val="1600"/>
              </a:lnSpc>
              <a:buNone/>
            </a:pPr>
            <a:r>
              <a:rPr lang="pt-BR" sz="2800" dirty="0" smtClean="0"/>
              <a:t>	</a:t>
            </a:r>
          </a:p>
          <a:p>
            <a:pPr>
              <a:lnSpc>
                <a:spcPts val="1600"/>
              </a:lnSpc>
              <a:buNone/>
            </a:pPr>
            <a:r>
              <a:rPr lang="pt-BR" sz="2800" dirty="0" smtClean="0"/>
              <a:t>	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30</a:t>
            </a:fld>
            <a:endParaRPr lang="en-GB"/>
          </a:p>
        </p:txBody>
      </p:sp>
      <p:cxnSp>
        <p:nvCxnSpPr>
          <p:cNvPr id="11" name="Conector reto 10"/>
          <p:cNvCxnSpPr/>
          <p:nvPr/>
        </p:nvCxnSpPr>
        <p:spPr>
          <a:xfrm flipV="1">
            <a:off x="2214546" y="4532164"/>
            <a:ext cx="5214974" cy="2575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642910" y="3929066"/>
            <a:ext cx="6929486" cy="164307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285720" y="1714488"/>
            <a:ext cx="8643998" cy="4411675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pt-BR" dirty="0" smtClean="0"/>
              <a:t>INDICADORES DE SISTEMAS FIXOS</a:t>
            </a:r>
          </a:p>
          <a:p>
            <a:pPr algn="ctr">
              <a:buNone/>
            </a:pPr>
            <a:r>
              <a:rPr lang="pt-BR" sz="3100" dirty="0" smtClean="0"/>
              <a:t>BLOQUEIOS ELETRÔNICOS</a:t>
            </a:r>
          </a:p>
          <a:p>
            <a:pPr algn="ctr">
              <a:buNone/>
            </a:pPr>
            <a:endParaRPr lang="pt-BR" sz="2600" dirty="0" smtClean="0"/>
          </a:p>
          <a:p>
            <a:pPr>
              <a:buNone/>
            </a:pPr>
            <a:r>
              <a:rPr lang="pt-BR" sz="2800" dirty="0" smtClean="0"/>
              <a:t>	</a:t>
            </a:r>
            <a:r>
              <a:rPr lang="pt-BR" sz="2600" dirty="0" smtClean="0"/>
              <a:t>D</a:t>
            </a:r>
            <a:r>
              <a:rPr lang="pt-BR" sz="2600" baseline="-25000" dirty="0" smtClean="0"/>
              <a:t>BE</a:t>
            </a:r>
            <a:r>
              <a:rPr lang="pt-BR" sz="2600" dirty="0" smtClean="0"/>
              <a:t> – Disponibilidade média do conjunto de bloqueios eletrônicos, calculada pela relação entre o total de horas indisponíveis de bloqueios eletrônicos e o total de horas do período</a:t>
            </a:r>
            <a:r>
              <a:rPr lang="pt-BR" sz="2800" dirty="0" smtClean="0"/>
              <a:t>. </a:t>
            </a:r>
          </a:p>
          <a:p>
            <a:pPr>
              <a:buNone/>
            </a:pPr>
            <a:endParaRPr lang="pt-BR" dirty="0" smtClean="0"/>
          </a:p>
          <a:p>
            <a:pPr>
              <a:lnSpc>
                <a:spcPts val="1600"/>
              </a:lnSpc>
              <a:buNone/>
            </a:pPr>
            <a:r>
              <a:rPr lang="pt-BR" dirty="0" smtClean="0"/>
              <a:t>	</a:t>
            </a:r>
            <a:r>
              <a:rPr lang="pt-BR" sz="1900" dirty="0" smtClean="0"/>
              <a:t>	               </a:t>
            </a:r>
            <a:r>
              <a:rPr lang="pt-BR" sz="2400" dirty="0" smtClean="0"/>
              <a:t>Total de horas indisponíveis de bloqueios eletrônicos no período</a:t>
            </a:r>
          </a:p>
          <a:p>
            <a:pPr>
              <a:lnSpc>
                <a:spcPts val="1600"/>
              </a:lnSpc>
              <a:buNone/>
            </a:pPr>
            <a:r>
              <a:rPr lang="pt-BR" sz="2400" dirty="0" smtClean="0"/>
              <a:t>	D</a:t>
            </a:r>
            <a:r>
              <a:rPr lang="pt-BR" sz="2400" baseline="-25000" dirty="0" smtClean="0"/>
              <a:t>BE</a:t>
            </a:r>
            <a:r>
              <a:rPr lang="pt-BR" sz="2400" dirty="0" smtClean="0"/>
              <a:t>   = 1  -</a:t>
            </a:r>
          </a:p>
          <a:p>
            <a:pPr>
              <a:lnSpc>
                <a:spcPts val="1600"/>
              </a:lnSpc>
              <a:buNone/>
            </a:pPr>
            <a:r>
              <a:rPr lang="pt-BR" sz="2400" dirty="0" smtClean="0"/>
              <a:t>					Total de horas no período x BE</a:t>
            </a:r>
          </a:p>
          <a:p>
            <a:pPr>
              <a:lnSpc>
                <a:spcPts val="1600"/>
              </a:lnSpc>
              <a:buNone/>
            </a:pPr>
            <a:endParaRPr lang="pt-BR" sz="2400" dirty="0" smtClean="0"/>
          </a:p>
          <a:p>
            <a:pPr>
              <a:lnSpc>
                <a:spcPts val="1600"/>
              </a:lnSpc>
              <a:buNone/>
            </a:pPr>
            <a:r>
              <a:rPr lang="pt-BR" sz="2400" dirty="0" smtClean="0"/>
              <a:t>	 BE = Número total de bloqueios eletrônicos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31</a:t>
            </a:fld>
            <a:endParaRPr lang="en-GB" dirty="0"/>
          </a:p>
        </p:txBody>
      </p:sp>
      <p:cxnSp>
        <p:nvCxnSpPr>
          <p:cNvPr id="11" name="Conector reto 10"/>
          <p:cNvCxnSpPr/>
          <p:nvPr/>
        </p:nvCxnSpPr>
        <p:spPr>
          <a:xfrm>
            <a:off x="1857356" y="4857760"/>
            <a:ext cx="6858048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642910" y="4286256"/>
            <a:ext cx="8286808" cy="164307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285720" y="1714488"/>
            <a:ext cx="8643998" cy="441167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dirty="0" smtClean="0"/>
              <a:t>QUADRO RESUMO DOS INDICADORES</a:t>
            </a:r>
          </a:p>
          <a:p>
            <a:pPr algn="ctr">
              <a:buNone/>
            </a:pPr>
            <a:r>
              <a:rPr lang="pt-BR" sz="2800" dirty="0" smtClean="0"/>
              <a:t>MATERIAL RODANTE</a:t>
            </a:r>
          </a:p>
          <a:p>
            <a:pPr algn="ctr">
              <a:buNone/>
            </a:pPr>
            <a:endParaRPr lang="pt-BR" sz="2800" dirty="0" smtClean="0"/>
          </a:p>
          <a:p>
            <a:pPr marL="514350" indent="-514350">
              <a:buFont typeface="+mj-lt"/>
              <a:buAutoNum type="arabicParenR"/>
            </a:pPr>
            <a:r>
              <a:rPr lang="pt-BR" sz="2800" dirty="0" smtClean="0"/>
              <a:t>MKBF – quilometragem média entre falhas</a:t>
            </a:r>
          </a:p>
          <a:p>
            <a:pPr marL="514350" indent="-514350">
              <a:buFont typeface="+mj-lt"/>
              <a:buAutoNum type="arabicParenR"/>
            </a:pPr>
            <a:r>
              <a:rPr lang="pt-BR" sz="2800" dirty="0" smtClean="0"/>
              <a:t>MTTR – tempo médio de restabelecimento</a:t>
            </a:r>
          </a:p>
          <a:p>
            <a:pPr marL="514350" indent="-514350">
              <a:buFont typeface="+mj-lt"/>
              <a:buAutoNum type="arabicParenR"/>
            </a:pPr>
            <a:r>
              <a:rPr lang="pt-BR" sz="2800" dirty="0" smtClean="0"/>
              <a:t>DISP</a:t>
            </a:r>
            <a:r>
              <a:rPr lang="pt-BR" sz="2800" baseline="-25000" dirty="0" smtClean="0"/>
              <a:t>OP </a:t>
            </a:r>
            <a:r>
              <a:rPr lang="pt-BR" sz="2800" dirty="0" smtClean="0"/>
              <a:t>– disponibilidade operacional</a:t>
            </a:r>
            <a:endParaRPr lang="pt-BR" sz="2800" baseline="-25000" dirty="0" smtClean="0"/>
          </a:p>
          <a:p>
            <a:pPr marL="514350" indent="-514350">
              <a:buFont typeface="+mj-lt"/>
              <a:buAutoNum type="arabicParenR"/>
            </a:pPr>
            <a:r>
              <a:rPr lang="pt-BR" sz="2800" dirty="0" err="1" smtClean="0"/>
              <a:t>CUSTO</a:t>
            </a:r>
            <a:r>
              <a:rPr lang="pt-BR" sz="2800" baseline="-25000" dirty="0" err="1" smtClean="0"/>
              <a:t>CARROxKM</a:t>
            </a:r>
            <a:r>
              <a:rPr lang="pt-BR" sz="2800" dirty="0" smtClean="0"/>
              <a:t> – custo de manutenção / carro x km</a:t>
            </a:r>
            <a:endParaRPr lang="pt-BR" sz="2600" dirty="0" smtClean="0"/>
          </a:p>
          <a:p>
            <a:pPr>
              <a:buNone/>
            </a:pPr>
            <a:r>
              <a:rPr lang="pt-BR" sz="2800" dirty="0" smtClean="0"/>
              <a:t>	</a:t>
            </a:r>
            <a:endParaRPr lang="pt-BR" sz="2400" dirty="0" smtClean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285720" y="1160465"/>
            <a:ext cx="8643998" cy="441167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dirty="0" smtClean="0"/>
              <a:t>QUADRO RESUMO DOS INDICADORES</a:t>
            </a:r>
          </a:p>
          <a:p>
            <a:pPr algn="ctr">
              <a:buNone/>
            </a:pPr>
            <a:r>
              <a:rPr lang="pt-BR" sz="2800" dirty="0" smtClean="0"/>
              <a:t>SISTEMAS FIXOS</a:t>
            </a:r>
          </a:p>
          <a:p>
            <a:pPr algn="ctr">
              <a:buNone/>
            </a:pPr>
            <a:endParaRPr lang="pt-BR" sz="2800" dirty="0" smtClean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095372" y="2428868"/>
          <a:ext cx="690565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  <a:gridCol w="1071570"/>
                <a:gridCol w="2071702"/>
                <a:gridCol w="9762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0070C0"/>
                          </a:solidFill>
                        </a:rPr>
                        <a:t>SISTEMA</a:t>
                      </a:r>
                      <a:endParaRPr lang="pt-B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rgbClr val="E1EB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0070C0"/>
                          </a:solidFill>
                        </a:rPr>
                        <a:t>MTBF</a:t>
                      </a:r>
                      <a:endParaRPr lang="pt-B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rgbClr val="E1EB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0070C0"/>
                          </a:solidFill>
                        </a:rPr>
                        <a:t>DISPONIBILIDADE</a:t>
                      </a:r>
                      <a:endParaRPr lang="pt-B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rgbClr val="E1EB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0070C0"/>
                          </a:solidFill>
                        </a:rPr>
                        <a:t>TMR</a:t>
                      </a:r>
                      <a:endParaRPr lang="pt-B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rgbClr val="E1EB5B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SINALIZAÇÃO</a:t>
                      </a:r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pt-BR" dirty="0" smtClean="0"/>
                        <a:t>SIM</a:t>
                      </a:r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SIM</a:t>
                      </a:r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SIM</a:t>
                      </a:r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MÁQUINA DE CHAVE</a:t>
                      </a:r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SIM</a:t>
                      </a:r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SIM</a:t>
                      </a:r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SIM</a:t>
                      </a:r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RETIFICADORA</a:t>
                      </a:r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SIM</a:t>
                      </a:r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SIM</a:t>
                      </a:r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AUXILIAR</a:t>
                      </a:r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SIM</a:t>
                      </a:r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SIM</a:t>
                      </a:r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REDE AÉREA</a:t>
                      </a:r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SIM</a:t>
                      </a:r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SIM</a:t>
                      </a:r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SIM</a:t>
                      </a:r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3º TRILHO</a:t>
                      </a:r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SIM</a:t>
                      </a:r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SIM</a:t>
                      </a:r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SIM</a:t>
                      </a:r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ELEVADORES</a:t>
                      </a:r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SIM</a:t>
                      </a:r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SIM</a:t>
                      </a:r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ESCADAS ROLANTES</a:t>
                      </a:r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SIM</a:t>
                      </a:r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SIM</a:t>
                      </a:r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BLOQUEIOS ELETRÔNICOS</a:t>
                      </a:r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SIM</a:t>
                      </a:r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SIM</a:t>
                      </a:r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rgbClr val="E1EB5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ítulo 1"/>
          <p:cNvSpPr txBox="1">
            <a:spLocks/>
          </p:cNvSpPr>
          <p:nvPr/>
        </p:nvSpPr>
        <p:spPr bwMode="auto">
          <a:xfrm>
            <a:off x="685800" y="2601917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  <a:defRPr/>
            </a:pPr>
            <a:r>
              <a:rPr kumimoji="0" lang="pt-BR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MUITO OBRIGADO</a:t>
            </a:r>
            <a:endParaRPr kumimoji="0" lang="pt-BR" sz="3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2671794" y="4714884"/>
            <a:ext cx="6400800" cy="17526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36550" marR="0" lvl="0" indent="-336550" algn="r" defTabSz="449263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pt-B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Mário </a:t>
            </a:r>
            <a:r>
              <a:rPr kumimoji="0" lang="pt-B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Fioratti</a:t>
            </a:r>
            <a:endParaRPr kumimoji="0" lang="pt-BR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36550" marR="0" lvl="0" indent="-336550" algn="r" defTabSz="449263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lang="pt-BR" sz="2400" kern="0" dirty="0" smtClean="0">
                <a:solidFill>
                  <a:srgbClr val="000000"/>
                </a:solidFill>
              </a:rPr>
              <a:t>Coordenador do </a:t>
            </a:r>
            <a:r>
              <a:rPr lang="pt-BR" sz="2400" kern="0" dirty="0" err="1" smtClean="0">
                <a:solidFill>
                  <a:srgbClr val="000000"/>
                </a:solidFill>
              </a:rPr>
              <a:t>Comité</a:t>
            </a:r>
            <a:r>
              <a:rPr lang="pt-BR" sz="2400" kern="0" dirty="0" smtClean="0">
                <a:solidFill>
                  <a:srgbClr val="000000"/>
                </a:solidFill>
              </a:rPr>
              <a:t> de Manutenção</a:t>
            </a:r>
          </a:p>
          <a:p>
            <a:pPr marL="336550" marR="0" lvl="0" indent="-336550" algn="r" defTabSz="449263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pt-B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mariof@cptm.sp.gov.br</a:t>
            </a:r>
            <a:endParaRPr kumimoji="0" lang="pt-BR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36550" marR="0" lvl="0" indent="-336550" algn="r" defTabSz="449263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pt-B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+ 55 11 3293-4401</a:t>
            </a:r>
            <a:endParaRPr kumimoji="0" lang="pt-BR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34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pt-BR" sz="3400" dirty="0" smtClean="0"/>
              <a:t>INDICADORES DE APOIO</a:t>
            </a:r>
          </a:p>
          <a:p>
            <a:pPr algn="ctr">
              <a:buNone/>
            </a:pPr>
            <a:endParaRPr lang="pt-BR" dirty="0" smtClean="0"/>
          </a:p>
          <a:p>
            <a:pPr>
              <a:buFont typeface="Wingdings" pitchFamily="2" charset="2"/>
              <a:buChar char="§"/>
            </a:pPr>
            <a:r>
              <a:rPr lang="pt-BR" sz="3400" u="sng" dirty="0" smtClean="0"/>
              <a:t>Carro x km</a:t>
            </a:r>
            <a:r>
              <a:rPr lang="pt-BR" sz="3400" dirty="0" smtClean="0"/>
              <a:t> – somatório da distância percorrida por todos os carros em operação</a:t>
            </a:r>
          </a:p>
          <a:p>
            <a:pPr>
              <a:buFont typeface="Wingdings" pitchFamily="2" charset="2"/>
              <a:buChar char="§"/>
            </a:pPr>
            <a:endParaRPr lang="pt-BR" sz="3400" dirty="0" smtClean="0"/>
          </a:p>
          <a:p>
            <a:pPr>
              <a:buFont typeface="Wingdings" pitchFamily="2" charset="2"/>
              <a:buChar char="§"/>
            </a:pPr>
            <a:r>
              <a:rPr lang="pt-BR" sz="3400" u="sng" dirty="0" smtClean="0"/>
              <a:t>Trem x km</a:t>
            </a:r>
            <a:r>
              <a:rPr lang="pt-BR" sz="3400" dirty="0" smtClean="0"/>
              <a:t> – somatório da distância percorrida por todos os trens em operação</a:t>
            </a:r>
          </a:p>
          <a:p>
            <a:pPr>
              <a:buNone/>
            </a:pPr>
            <a:r>
              <a:rPr lang="pt-BR" sz="3400" dirty="0" smtClean="0"/>
              <a:t>	Nota: alguns operadores possuem trens com formação variável, em função das características da frota, da linha em que circulam, da tecnologia, etc.</a:t>
            </a:r>
          </a:p>
          <a:p>
            <a:pPr>
              <a:buNone/>
            </a:pPr>
            <a:endParaRPr lang="pt-BR" sz="3400" dirty="0" smtClean="0"/>
          </a:p>
          <a:p>
            <a:pPr>
              <a:buFont typeface="Wingdings" pitchFamily="2" charset="2"/>
              <a:buChar char="§"/>
            </a:pPr>
            <a:r>
              <a:rPr lang="pt-BR" sz="3400" u="sng" dirty="0" smtClean="0"/>
              <a:t>Idade média dos carros</a:t>
            </a:r>
            <a:r>
              <a:rPr lang="pt-BR" sz="3400" dirty="0" smtClean="0"/>
              <a:t> – média ponderada da idade dos carros em operação</a:t>
            </a:r>
          </a:p>
          <a:p>
            <a:pPr>
              <a:buNone/>
            </a:pPr>
            <a:endParaRPr lang="pt-BR" dirty="0" smtClean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pt-BR" sz="3100" dirty="0" smtClean="0"/>
              <a:t>INDICADORES DE APOIO</a:t>
            </a:r>
          </a:p>
          <a:p>
            <a:pPr algn="ctr">
              <a:buNone/>
            </a:pPr>
            <a:endParaRPr lang="pt-BR" sz="3100" dirty="0" smtClean="0"/>
          </a:p>
          <a:p>
            <a:pPr>
              <a:buFont typeface="Wingdings" pitchFamily="2" charset="2"/>
              <a:buChar char="§"/>
            </a:pPr>
            <a:r>
              <a:rPr lang="pt-BR" sz="3100" u="sng" dirty="0" smtClean="0"/>
              <a:t>Idade média dos elevadores</a:t>
            </a:r>
            <a:r>
              <a:rPr lang="pt-BR" sz="3100" dirty="0" smtClean="0"/>
              <a:t> – média ponderada da idade dos elevadores em operação</a:t>
            </a:r>
          </a:p>
          <a:p>
            <a:pPr>
              <a:buFont typeface="Wingdings" pitchFamily="2" charset="2"/>
              <a:buChar char="§"/>
            </a:pPr>
            <a:endParaRPr lang="pt-BR" sz="3100" dirty="0" smtClean="0"/>
          </a:p>
          <a:p>
            <a:pPr>
              <a:buFont typeface="Wingdings" pitchFamily="2" charset="2"/>
              <a:buChar char="§"/>
            </a:pPr>
            <a:r>
              <a:rPr lang="pt-BR" sz="3100" u="sng" dirty="0" smtClean="0"/>
              <a:t>Idade média das escadas rolantes</a:t>
            </a:r>
            <a:r>
              <a:rPr lang="pt-BR" sz="3100" dirty="0" smtClean="0"/>
              <a:t> – média ponderada da idade das escadas rolantes em operação</a:t>
            </a:r>
          </a:p>
          <a:p>
            <a:pPr>
              <a:buNone/>
            </a:pPr>
            <a:endParaRPr lang="pt-BR" sz="3100" dirty="0" smtClean="0"/>
          </a:p>
          <a:p>
            <a:pPr>
              <a:buFont typeface="Wingdings" pitchFamily="2" charset="2"/>
              <a:buChar char="§"/>
            </a:pPr>
            <a:r>
              <a:rPr lang="pt-BR" sz="3100" u="sng" dirty="0" smtClean="0"/>
              <a:t>Idade média dos bloqueios eletrônicos</a:t>
            </a:r>
            <a:r>
              <a:rPr lang="pt-BR" sz="3100" dirty="0" smtClean="0"/>
              <a:t> – média ponderada da idade dos bloqueios eletrônicos em operação</a:t>
            </a:r>
          </a:p>
          <a:p>
            <a:pPr>
              <a:buNone/>
            </a:pPr>
            <a:endParaRPr lang="pt-BR" dirty="0" smtClean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800" dirty="0" smtClean="0"/>
              <a:t>INDICADORES DE MATERIAL RODANTE</a:t>
            </a:r>
          </a:p>
          <a:p>
            <a:pPr algn="ctr">
              <a:buNone/>
            </a:pPr>
            <a:endParaRPr lang="pt-BR" dirty="0" smtClean="0"/>
          </a:p>
          <a:p>
            <a:pPr>
              <a:buNone/>
            </a:pPr>
            <a:r>
              <a:rPr lang="pt-BR" sz="2800" dirty="0" smtClean="0"/>
              <a:t>	MKBF – representa a quilometragem média percorrida pelos trens entre falhas constatadas</a:t>
            </a:r>
          </a:p>
          <a:p>
            <a:pPr>
              <a:buFont typeface="Wingdings" pitchFamily="2" charset="2"/>
              <a:buChar char="§"/>
            </a:pPr>
            <a:endParaRPr lang="pt-BR" sz="2800" dirty="0" smtClean="0"/>
          </a:p>
          <a:p>
            <a:pPr>
              <a:buNone/>
            </a:pPr>
            <a:endParaRPr lang="pt-BR" dirty="0" smtClean="0"/>
          </a:p>
          <a:p>
            <a:pPr>
              <a:lnSpc>
                <a:spcPts val="1600"/>
              </a:lnSpc>
              <a:buNone/>
            </a:pPr>
            <a:r>
              <a:rPr lang="pt-BR" dirty="0" smtClean="0"/>
              <a:t>				</a:t>
            </a:r>
            <a:r>
              <a:rPr lang="pt-BR" sz="2800" dirty="0" smtClean="0"/>
              <a:t>Trem x km no período</a:t>
            </a:r>
          </a:p>
          <a:p>
            <a:pPr>
              <a:lnSpc>
                <a:spcPts val="1600"/>
              </a:lnSpc>
              <a:buNone/>
            </a:pPr>
            <a:r>
              <a:rPr lang="pt-BR" sz="2800" dirty="0" smtClean="0"/>
              <a:t>	MKBF  = </a:t>
            </a:r>
          </a:p>
          <a:p>
            <a:pPr>
              <a:lnSpc>
                <a:spcPts val="1600"/>
              </a:lnSpc>
              <a:buNone/>
            </a:pPr>
            <a:r>
              <a:rPr lang="pt-BR" sz="2800" dirty="0" smtClean="0"/>
              <a:t>			Total de falhas constatadas no período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6</a:t>
            </a:fld>
            <a:endParaRPr lang="en-GB"/>
          </a:p>
        </p:txBody>
      </p:sp>
      <p:cxnSp>
        <p:nvCxnSpPr>
          <p:cNvPr id="11" name="Conector reto 10"/>
          <p:cNvCxnSpPr/>
          <p:nvPr/>
        </p:nvCxnSpPr>
        <p:spPr>
          <a:xfrm>
            <a:off x="2371716" y="4967835"/>
            <a:ext cx="555787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ângulo 14"/>
          <p:cNvSpPr/>
          <p:nvPr/>
        </p:nvSpPr>
        <p:spPr>
          <a:xfrm>
            <a:off x="714348" y="4357694"/>
            <a:ext cx="7572428" cy="121444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t-BR" dirty="0" smtClean="0"/>
              <a:t>INDICADORES DE MATERIAL RODANTE</a:t>
            </a:r>
          </a:p>
          <a:p>
            <a:pPr algn="ctr">
              <a:buNone/>
            </a:pPr>
            <a:endParaRPr lang="pt-BR" dirty="0" smtClean="0"/>
          </a:p>
          <a:p>
            <a:pPr>
              <a:buNone/>
            </a:pPr>
            <a:r>
              <a:rPr lang="pt-BR" sz="2800" dirty="0" smtClean="0"/>
              <a:t>	MTTR – representa o tempo médio necessário para reparo das falhas constatadas. Considera-se para efeito de cálculo, todo o tempo decorrido entre a entrega do trem para a manutenção até sua devolução à operação. </a:t>
            </a:r>
          </a:p>
          <a:p>
            <a:pPr>
              <a:buFont typeface="Wingdings" pitchFamily="2" charset="2"/>
              <a:buChar char="§"/>
            </a:pPr>
            <a:endParaRPr lang="pt-BR" sz="2800" dirty="0" smtClean="0"/>
          </a:p>
          <a:p>
            <a:pPr>
              <a:buNone/>
            </a:pPr>
            <a:endParaRPr lang="pt-BR" dirty="0" smtClean="0"/>
          </a:p>
          <a:p>
            <a:pPr>
              <a:lnSpc>
                <a:spcPts val="1600"/>
              </a:lnSpc>
              <a:buNone/>
            </a:pPr>
            <a:r>
              <a:rPr lang="pt-BR" dirty="0" smtClean="0"/>
              <a:t>			   </a:t>
            </a:r>
            <a:r>
              <a:rPr lang="pt-BR" sz="2800" dirty="0" smtClean="0"/>
              <a:t>Tempo total de atuação no período</a:t>
            </a:r>
          </a:p>
          <a:p>
            <a:pPr>
              <a:lnSpc>
                <a:spcPts val="1600"/>
              </a:lnSpc>
              <a:buNone/>
            </a:pPr>
            <a:r>
              <a:rPr lang="pt-BR" sz="2800" dirty="0" smtClean="0"/>
              <a:t>	MTTR  = </a:t>
            </a:r>
          </a:p>
          <a:p>
            <a:pPr>
              <a:lnSpc>
                <a:spcPts val="1600"/>
              </a:lnSpc>
              <a:buNone/>
            </a:pPr>
            <a:r>
              <a:rPr lang="pt-BR" sz="2800" dirty="0" smtClean="0"/>
              <a:t>			Total de falhas constatadas no período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7</a:t>
            </a:fld>
            <a:endParaRPr lang="en-GB"/>
          </a:p>
        </p:txBody>
      </p:sp>
      <p:cxnSp>
        <p:nvCxnSpPr>
          <p:cNvPr id="11" name="Conector reto 10"/>
          <p:cNvCxnSpPr/>
          <p:nvPr/>
        </p:nvCxnSpPr>
        <p:spPr>
          <a:xfrm>
            <a:off x="2357422" y="5552218"/>
            <a:ext cx="521497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ângulo 14"/>
          <p:cNvSpPr/>
          <p:nvPr/>
        </p:nvSpPr>
        <p:spPr>
          <a:xfrm>
            <a:off x="714348" y="4929198"/>
            <a:ext cx="7572428" cy="121444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pt-BR" dirty="0" smtClean="0"/>
              <a:t>INDICADORES DE MATERIAL RODANTE</a:t>
            </a:r>
          </a:p>
          <a:p>
            <a:pPr algn="ctr">
              <a:buNone/>
            </a:pPr>
            <a:endParaRPr lang="pt-BR" dirty="0" smtClean="0"/>
          </a:p>
          <a:p>
            <a:pPr>
              <a:buNone/>
            </a:pPr>
            <a:r>
              <a:rPr lang="pt-BR" sz="2800" dirty="0" smtClean="0"/>
              <a:t>	</a:t>
            </a:r>
            <a:r>
              <a:rPr lang="pt-BR" sz="2800" dirty="0" err="1" smtClean="0"/>
              <a:t>D</a:t>
            </a:r>
            <a:r>
              <a:rPr lang="pt-BR" sz="2800" baseline="-25000" dirty="0" err="1" smtClean="0"/>
              <a:t>frota</a:t>
            </a:r>
            <a:r>
              <a:rPr lang="pt-BR" sz="2800" dirty="0" smtClean="0"/>
              <a:t> – Disponibilidade média da frota, calculado pela relação entre o total de horas de trens  disponibilizados pela manutenção à operação em relação ao total de horas programadas de operação dos trens</a:t>
            </a:r>
          </a:p>
          <a:p>
            <a:pPr>
              <a:buNone/>
            </a:pPr>
            <a:endParaRPr lang="pt-BR" dirty="0" smtClean="0"/>
          </a:p>
          <a:p>
            <a:pPr>
              <a:lnSpc>
                <a:spcPts val="1600"/>
              </a:lnSpc>
              <a:buNone/>
            </a:pPr>
            <a:r>
              <a:rPr lang="pt-BR" dirty="0" smtClean="0"/>
              <a:t>			     </a:t>
            </a:r>
            <a:r>
              <a:rPr lang="pt-BR" sz="2800" dirty="0" smtClean="0"/>
              <a:t>∑ </a:t>
            </a:r>
            <a:r>
              <a:rPr lang="pt-BR" sz="2600" dirty="0" smtClean="0"/>
              <a:t>Horas x trem em manutenção no período</a:t>
            </a:r>
          </a:p>
          <a:p>
            <a:pPr>
              <a:lnSpc>
                <a:spcPts val="1600"/>
              </a:lnSpc>
              <a:buNone/>
            </a:pPr>
            <a:r>
              <a:rPr lang="pt-BR" sz="2800" dirty="0" smtClean="0"/>
              <a:t>	</a:t>
            </a:r>
            <a:r>
              <a:rPr lang="pt-BR" sz="2800" dirty="0" err="1" smtClean="0"/>
              <a:t>D</a:t>
            </a:r>
            <a:r>
              <a:rPr lang="pt-BR" sz="2800" baseline="-25000" dirty="0" err="1" smtClean="0"/>
              <a:t>frota</a:t>
            </a:r>
            <a:r>
              <a:rPr lang="pt-BR" sz="2800" dirty="0" smtClean="0"/>
              <a:t>   = 1  -</a:t>
            </a:r>
          </a:p>
          <a:p>
            <a:pPr>
              <a:lnSpc>
                <a:spcPts val="1600"/>
              </a:lnSpc>
              <a:buNone/>
            </a:pPr>
            <a:r>
              <a:rPr lang="pt-BR" sz="2800" dirty="0" smtClean="0"/>
              <a:t>			         ∑ </a:t>
            </a:r>
            <a:r>
              <a:rPr lang="pt-BR" sz="2600" dirty="0" smtClean="0"/>
              <a:t>Horas x trem em operação no período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8</a:t>
            </a:fld>
            <a:endParaRPr lang="en-GB"/>
          </a:p>
        </p:txBody>
      </p:sp>
      <p:cxnSp>
        <p:nvCxnSpPr>
          <p:cNvPr id="11" name="Conector reto 10"/>
          <p:cNvCxnSpPr/>
          <p:nvPr/>
        </p:nvCxnSpPr>
        <p:spPr>
          <a:xfrm>
            <a:off x="2643174" y="5429264"/>
            <a:ext cx="564360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642910" y="4857760"/>
            <a:ext cx="7858180" cy="121444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164307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pt-BR" dirty="0" smtClean="0"/>
              <a:t>INDICADORES DE MATERIAL RODANTE</a:t>
            </a:r>
          </a:p>
          <a:p>
            <a:pPr algn="ctr">
              <a:buNone/>
            </a:pPr>
            <a:endParaRPr lang="pt-BR" dirty="0" smtClean="0"/>
          </a:p>
          <a:p>
            <a:pPr>
              <a:buNone/>
            </a:pPr>
            <a:r>
              <a:rPr lang="pt-BR" sz="2800" dirty="0" smtClean="0"/>
              <a:t>	</a:t>
            </a:r>
            <a:r>
              <a:rPr lang="pt-BR" sz="2800" dirty="0" err="1" smtClean="0"/>
              <a:t>Custo</a:t>
            </a:r>
            <a:r>
              <a:rPr lang="pt-BR" sz="2800" baseline="-25000" dirty="0" err="1" smtClean="0"/>
              <a:t>carroxkm</a:t>
            </a:r>
            <a:r>
              <a:rPr lang="pt-BR" sz="2800" dirty="0" smtClean="0"/>
              <a:t> – Custo médio de manutenção da frota, calculado pela relação entre o custo total de manutenção própria e terceirizada da frota (incluindo peças, serviços e mão de obra) e quilometragem total percorrida pelos carros  operacionais </a:t>
            </a:r>
          </a:p>
          <a:p>
            <a:pPr>
              <a:buNone/>
            </a:pPr>
            <a:endParaRPr lang="pt-BR" sz="2800" dirty="0" smtClean="0"/>
          </a:p>
          <a:p>
            <a:pPr>
              <a:buNone/>
            </a:pPr>
            <a:endParaRPr lang="pt-BR" dirty="0" smtClean="0"/>
          </a:p>
          <a:p>
            <a:pPr>
              <a:lnSpc>
                <a:spcPts val="1600"/>
              </a:lnSpc>
              <a:buNone/>
            </a:pPr>
            <a:r>
              <a:rPr lang="pt-BR" dirty="0" smtClean="0"/>
              <a:t>			        </a:t>
            </a:r>
            <a:r>
              <a:rPr lang="pt-BR" sz="2600" dirty="0" smtClean="0"/>
              <a:t>Custo total de manutenção da frota no período</a:t>
            </a:r>
          </a:p>
          <a:p>
            <a:pPr>
              <a:lnSpc>
                <a:spcPts val="1600"/>
              </a:lnSpc>
              <a:buNone/>
            </a:pPr>
            <a:r>
              <a:rPr lang="pt-BR" sz="2800" dirty="0" smtClean="0"/>
              <a:t>	 </a:t>
            </a:r>
            <a:r>
              <a:rPr lang="pt-BR" sz="2800" dirty="0" err="1" smtClean="0"/>
              <a:t>Custo</a:t>
            </a:r>
            <a:r>
              <a:rPr lang="pt-BR" sz="2800" baseline="-25000" dirty="0" err="1" smtClean="0"/>
              <a:t>carroxkm</a:t>
            </a:r>
            <a:r>
              <a:rPr lang="pt-BR" sz="2800" dirty="0" smtClean="0"/>
              <a:t>  = </a:t>
            </a:r>
          </a:p>
          <a:p>
            <a:pPr>
              <a:lnSpc>
                <a:spcPts val="1600"/>
              </a:lnSpc>
              <a:buNone/>
            </a:pPr>
            <a:r>
              <a:rPr lang="pt-BR" sz="2800" dirty="0" smtClean="0"/>
              <a:t>			         		</a:t>
            </a:r>
            <a:r>
              <a:rPr lang="pt-BR" sz="2400" dirty="0" smtClean="0"/>
              <a:t> </a:t>
            </a:r>
            <a:r>
              <a:rPr lang="pt-BR" sz="3100" dirty="0" smtClean="0"/>
              <a:t>∑</a:t>
            </a:r>
            <a:r>
              <a:rPr lang="pt-BR" sz="2400" dirty="0" smtClean="0"/>
              <a:t> </a:t>
            </a:r>
            <a:r>
              <a:rPr lang="pt-BR" sz="2600" dirty="0" smtClean="0"/>
              <a:t>Carro x km no período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59ED-8BB3-4908-9F4A-934C0E894A9E}" type="slidenum">
              <a:rPr lang="en-GB" smtClean="0"/>
              <a:pPr/>
              <a:t>9</a:t>
            </a:fld>
            <a:endParaRPr lang="en-GB"/>
          </a:p>
        </p:txBody>
      </p:sp>
      <p:cxnSp>
        <p:nvCxnSpPr>
          <p:cNvPr id="11" name="Conector reto 10"/>
          <p:cNvCxnSpPr/>
          <p:nvPr/>
        </p:nvCxnSpPr>
        <p:spPr>
          <a:xfrm>
            <a:off x="2928926" y="5273509"/>
            <a:ext cx="5429288" cy="1287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642910" y="4643446"/>
            <a:ext cx="7929618" cy="121444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SISTEMA DE INDICADORES DE OPERAÇÃO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2019</TotalTime>
  <Words>598</Words>
  <Application>Microsoft Office PowerPoint</Application>
  <PresentationFormat>Apresentação na tela (4:3)</PresentationFormat>
  <Paragraphs>398</Paragraphs>
  <Slides>34</Slides>
  <Notes>34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34</vt:i4>
      </vt:variant>
    </vt:vector>
  </HeadingPairs>
  <TitlesOfParts>
    <vt:vector size="35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INDICAD_MANUT FICHA 19-05-2010</dc:title>
  <dc:creator>CPTM</dc:creator>
  <cp:lastModifiedBy>CPTM</cp:lastModifiedBy>
  <cp:revision>181</cp:revision>
  <dcterms:created xsi:type="dcterms:W3CDTF">2010-06-04T14:29:10Z</dcterms:created>
  <dcterms:modified xsi:type="dcterms:W3CDTF">2010-07-15T14:14:01Z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INDICAD_MANUT FICHA 19-05-2010</vt:lpwstr>
  </property>
  <property fmtid="{D5CDD505-2E9C-101B-9397-08002B2CF9AE}" pid="3" name="SlideDescription">
    <vt:lpwstr/>
  </property>
</Properties>
</file>